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095" r:id="rId5"/>
  </p:sldMasterIdLst>
  <p:notesMasterIdLst>
    <p:notesMasterId r:id="rId27"/>
  </p:notesMasterIdLst>
  <p:handoutMasterIdLst>
    <p:handoutMasterId r:id="rId28"/>
  </p:handoutMasterIdLst>
  <p:sldIdLst>
    <p:sldId id="2076136272" r:id="rId6"/>
    <p:sldId id="2076136274" r:id="rId7"/>
    <p:sldId id="2076136245" r:id="rId8"/>
    <p:sldId id="2076136289" r:id="rId9"/>
    <p:sldId id="2076136303" r:id="rId10"/>
    <p:sldId id="2076136304" r:id="rId11"/>
    <p:sldId id="2076136305" r:id="rId12"/>
    <p:sldId id="2076136306" r:id="rId13"/>
    <p:sldId id="2076136307" r:id="rId14"/>
    <p:sldId id="2076136308" r:id="rId15"/>
    <p:sldId id="2076136309" r:id="rId16"/>
    <p:sldId id="2076136310" r:id="rId17"/>
    <p:sldId id="2076136311" r:id="rId18"/>
    <p:sldId id="2076136315" r:id="rId19"/>
    <p:sldId id="2076136312" r:id="rId20"/>
    <p:sldId id="2076136313" r:id="rId21"/>
    <p:sldId id="2076136290" r:id="rId22"/>
    <p:sldId id="2076136314" r:id="rId23"/>
    <p:sldId id="2076136301" r:id="rId24"/>
    <p:sldId id="2076136292" r:id="rId25"/>
    <p:sldId id="2076136279" r:id="rId26"/>
  </p:sldIdLst>
  <p:sldSz cx="14630400" cy="8229600"/>
  <p:notesSz cx="6858000" cy="9144000"/>
  <p:embeddedFontLst>
    <p:embeddedFont>
      <p:font typeface="Calibri" panose="020F0502020204030204" pitchFamily="34" charset="0"/>
      <p:regular r:id="rId29"/>
      <p:bold r:id="rId30"/>
      <p:italic r:id="rId31"/>
      <p:boldItalic r:id="rId32"/>
    </p:embeddedFont>
    <p:embeddedFont>
      <p:font typeface="Poppins" panose="00000500000000000000" pitchFamily="2" charset="0"/>
      <p:regular r:id="rId33"/>
      <p:bold r:id="rId34"/>
      <p:italic r:id="rId35"/>
      <p:boldItalic r:id="rId36"/>
    </p:embeddedFont>
    <p:embeddedFont>
      <p:font typeface="Poppins Light" panose="00000400000000000000" pitchFamily="2" charset="0"/>
      <p:regular r:id="rId37"/>
      <p:italic r:id="rId38"/>
    </p:embeddedFont>
    <p:embeddedFont>
      <p:font typeface="Segoe UI" panose="020B0502040204020203" pitchFamily="34" charset="0"/>
      <p:regular r:id="rId39"/>
      <p:bold r:id="rId40"/>
      <p:italic r:id="rId41"/>
      <p:boldItalic r:id="rId42"/>
    </p:embeddedFont>
    <p:embeddedFont>
      <p:font typeface="Segoe UI Semibold" panose="020B0702040204020203" pitchFamily="34" charset="0"/>
      <p:regular r:id="rId43"/>
      <p:bold r:id="rId44"/>
      <p:italic r:id="rId45"/>
      <p:boldItalic r:id="rId46"/>
    </p:embeddedFont>
    <p:embeddedFont>
      <p:font typeface="Segoe UI Semibold (Headings)" panose="020B0604020202020204" charset="0"/>
      <p:regular r:id="rId47"/>
      <p:bold r:id="rId48"/>
      <p:italic r:id="rId49"/>
      <p:boldItalic r:id="rId50"/>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B2DE8E9-9E55-4C3F-8350-4C1FC5FEEBDE}">
          <p14:sldIdLst>
            <p14:sldId id="2076136272"/>
            <p14:sldId id="2076136274"/>
            <p14:sldId id="2076136245"/>
            <p14:sldId id="2076136289"/>
            <p14:sldId id="2076136303"/>
            <p14:sldId id="2076136304"/>
            <p14:sldId id="2076136305"/>
            <p14:sldId id="2076136306"/>
            <p14:sldId id="2076136307"/>
            <p14:sldId id="2076136308"/>
            <p14:sldId id="2076136309"/>
            <p14:sldId id="2076136310"/>
            <p14:sldId id="2076136311"/>
            <p14:sldId id="2076136315"/>
            <p14:sldId id="2076136312"/>
            <p14:sldId id="2076136313"/>
            <p14:sldId id="2076136290"/>
            <p14:sldId id="2076136314"/>
            <p14:sldId id="2076136301"/>
            <p14:sldId id="2076136292"/>
            <p14:sldId id="2076136279"/>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F00B"/>
    <a:srgbClr val="A3F6FF"/>
    <a:srgbClr val="012F91"/>
    <a:srgbClr val="08023F"/>
    <a:srgbClr val="FFFFFF"/>
    <a:srgbClr val="53EDFF"/>
    <a:srgbClr val="50E6FF"/>
    <a:srgbClr val="0078D4"/>
    <a:srgbClr val="53EFFF"/>
    <a:srgbClr val="054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79A7BA-72CB-4DD1-A670-BEA93D0032AB}" v="45" dt="2022-10-21T02:37:25.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38" autoAdjust="0"/>
    <p:restoredTop sz="94194" autoAdjust="0"/>
  </p:normalViewPr>
  <p:slideViewPr>
    <p:cSldViewPr snapToGrid="0" snapToObjects="1">
      <p:cViewPr varScale="1">
        <p:scale>
          <a:sx n="65" d="100"/>
          <a:sy n="65" d="100"/>
        </p:scale>
        <p:origin x="230" y="48"/>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24" d="100"/>
          <a:sy n="124" d="100"/>
        </p:scale>
        <p:origin x="328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1.fntdata"/><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1.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5.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10/21/2022</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10/21/2022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12F9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8DEF3CF-186E-472B-95A9-1E6C05D757E2}"/>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grpSp>
        <p:nvGrpSpPr>
          <p:cNvPr id="8" name="Group 7">
            <a:extLst>
              <a:ext uri="{FF2B5EF4-FFF2-40B4-BE49-F238E27FC236}">
                <a16:creationId xmlns:a16="http://schemas.microsoft.com/office/drawing/2014/main" id="{525D4CFF-1446-FFBE-1466-D4351AB13508}"/>
              </a:ext>
            </a:extLst>
          </p:cNvPr>
          <p:cNvGrpSpPr/>
          <p:nvPr userDrawn="1"/>
        </p:nvGrpSpPr>
        <p:grpSpPr>
          <a:xfrm>
            <a:off x="686588" y="3817088"/>
            <a:ext cx="13257225" cy="1937724"/>
            <a:chOff x="686588" y="3817089"/>
            <a:chExt cx="13257225" cy="1937724"/>
          </a:xfrm>
        </p:grpSpPr>
        <p:grpSp>
          <p:nvGrpSpPr>
            <p:cNvPr id="18" name="Group 17">
              <a:extLst>
                <a:ext uri="{FF2B5EF4-FFF2-40B4-BE49-F238E27FC236}">
                  <a16:creationId xmlns:a16="http://schemas.microsoft.com/office/drawing/2014/main" id="{657E4B52-2B11-4561-89C7-74FBEE0B3006}"/>
                </a:ext>
              </a:extLst>
            </p:cNvPr>
            <p:cNvGrpSpPr/>
            <p:nvPr userDrawn="1"/>
          </p:nvGrpSpPr>
          <p:grpSpPr>
            <a:xfrm>
              <a:off x="686588" y="3817089"/>
              <a:ext cx="13257225" cy="1937724"/>
              <a:chOff x="777752" y="3817089"/>
              <a:chExt cx="13257225" cy="1937724"/>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bg1"/>
                    </a:solidFill>
                    <a:latin typeface="Poppins" pitchFamily="2" charset="77"/>
                    <a:cs typeface="Poppins" pitchFamily="2" charset="77"/>
                  </a:rPr>
                  <a:t> Az COMMUNITY</a:t>
                </a:r>
                <a:endParaRPr lang="en-IN" sz="23900" b="1" dirty="0">
                  <a:solidFill>
                    <a:schemeClr val="bg1"/>
                  </a:solidFill>
                  <a:latin typeface="Poppins" pitchFamily="2" charset="77"/>
                  <a:cs typeface="Poppins" pitchFamily="2" charset="77"/>
                </a:endParaRPr>
              </a:p>
            </p:txBody>
          </p:sp>
          <p:sp>
            <p:nvSpPr>
              <p:cNvPr id="10" name="TextBox 9">
                <a:extLst>
                  <a:ext uri="{FF2B5EF4-FFF2-40B4-BE49-F238E27FC236}">
                    <a16:creationId xmlns:a16="http://schemas.microsoft.com/office/drawing/2014/main" id="{3FC10824-1FC6-40DE-B68C-D18496CA8FB6}"/>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bg1"/>
                    </a:solidFill>
                    <a:latin typeface="Poppins" pitchFamily="2" charset="77"/>
                    <a:cs typeface="Poppins" pitchFamily="2" charset="77"/>
                  </a:rPr>
                  <a:t>Conference 2022</a:t>
                </a:r>
                <a:endParaRPr lang="en-US" sz="2800" b="0" i="1" dirty="0">
                  <a:solidFill>
                    <a:schemeClr val="bg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4A1878D-F88B-F745-2DA9-1C187E86CEDB}"/>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bg1"/>
                    </a:solidFill>
                    <a:latin typeface="Poppins Light" pitchFamily="2" charset="77"/>
                    <a:cs typeface="Poppins Light" pitchFamily="2" charset="77"/>
                  </a:rPr>
                  <a:t>Asia’s Largest Azure Community Conference</a:t>
                </a:r>
                <a:endParaRPr lang="en-US" sz="2000" b="0" i="0" dirty="0">
                  <a:solidFill>
                    <a:schemeClr val="bg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4A13910C-C961-C1A2-7B55-871C4565BEB5}"/>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C85C7-F559-B3F4-8497-19B59ACF0951}"/>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E8D3B0CC-234F-FE6F-6748-9A210C9DCC2B}"/>
              </a:ext>
            </a:extLst>
          </p:cNvPr>
          <p:cNvPicPr>
            <a:picLocks noChangeAspect="1"/>
          </p:cNvPicPr>
          <p:nvPr userDrawn="1"/>
        </p:nvPicPr>
        <p:blipFill>
          <a:blip r:embed="rId2"/>
          <a:stretch>
            <a:fillRect/>
          </a:stretch>
        </p:blipFill>
        <p:spPr>
          <a:xfrm>
            <a:off x="6009342" y="1206957"/>
            <a:ext cx="2287494" cy="1895352"/>
          </a:xfrm>
          <a:prstGeom prst="rect">
            <a:avLst/>
          </a:prstGeom>
        </p:spPr>
      </p:pic>
      <p:pic>
        <p:nvPicPr>
          <p:cNvPr id="16" name="Picture 15">
            <a:extLst>
              <a:ext uri="{FF2B5EF4-FFF2-40B4-BE49-F238E27FC236}">
                <a16:creationId xmlns:a16="http://schemas.microsoft.com/office/drawing/2014/main" id="{6A91F16C-3C79-6733-1250-EA38D1942226}"/>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17" name="Picture 16">
            <a:extLst>
              <a:ext uri="{FF2B5EF4-FFF2-40B4-BE49-F238E27FC236}">
                <a16:creationId xmlns:a16="http://schemas.microsoft.com/office/drawing/2014/main" id="{E6A11A65-9DBF-5173-D8BB-80230607B428}"/>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1B822-EEFB-2720-6198-0819CB08840D}"/>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3" name="Picture 2">
            <a:extLst>
              <a:ext uri="{FF2B5EF4-FFF2-40B4-BE49-F238E27FC236}">
                <a16:creationId xmlns:a16="http://schemas.microsoft.com/office/drawing/2014/main" id="{482FC026-AB71-1100-6845-AE77E0FBCC4A}"/>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76E71516-673D-D9FB-D2DE-7C7CE5B0E29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573103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0E24D-511E-5968-1763-177E9E1C9CA0}"/>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6049C1C0-996D-182B-6EC3-D264E1CA90C0}"/>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5A80008A-C231-0137-22EA-A1688558EEF5}"/>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88090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1171182" y="21702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AEECA080-AAEE-044D-DBBF-87373C688126}"/>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3D4FEBDC-D193-AE5D-4DD5-A0E6D35ED63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2407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7E4AD-5E40-7B9E-EF6B-51E9C3CF6AAA}"/>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8901C681-4913-FBC0-A76C-8214176716A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591457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2933-547A-2601-63DB-A0630CFD226C}"/>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385E5DB-DF49-C0C0-7902-A579C9F2E46A}"/>
              </a:ext>
            </a:extLst>
          </p:cNvPr>
          <p:cNvPicPr>
            <a:picLocks noChangeAspect="1"/>
          </p:cNvPicPr>
          <p:nvPr userDrawn="1"/>
        </p:nvPicPr>
        <p:blipFill>
          <a:blip r:embed="rId3"/>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800C1EF1-BA09-2053-5B24-5D032FE5B74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80118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4" name="TextBox 3">
            <a:extLst>
              <a:ext uri="{FF2B5EF4-FFF2-40B4-BE49-F238E27FC236}">
                <a16:creationId xmlns:a16="http://schemas.microsoft.com/office/drawing/2014/main" id="{E58448FC-5B40-176D-4D3F-3198A67043B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08023F"/>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B2BD898-8C1A-EFEC-EE0B-7DB43AE9F8CF}"/>
              </a:ext>
            </a:extLst>
          </p:cNvPr>
          <p:cNvPicPr>
            <a:picLocks noChangeAspect="1"/>
          </p:cNvPicPr>
          <p:nvPr userDrawn="1"/>
        </p:nvPicPr>
        <p:blipFill>
          <a:blip r:embed="rId3"/>
          <a:stretch>
            <a:fillRect/>
          </a:stretch>
        </p:blipFill>
        <p:spPr>
          <a:xfrm>
            <a:off x="12640236" y="-40341"/>
            <a:ext cx="1658396" cy="2025825"/>
          </a:xfrm>
          <a:prstGeom prst="rect">
            <a:avLst/>
          </a:prstGeom>
        </p:spPr>
      </p:pic>
    </p:spTree>
    <p:extLst>
      <p:ext uri="{BB962C8B-B14F-4D97-AF65-F5344CB8AC3E}">
        <p14:creationId xmlns:p14="http://schemas.microsoft.com/office/powerpoint/2010/main" val="4035097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3E642DD-3064-485E-76C7-1F54A660752F}"/>
              </a:ext>
            </a:extLst>
          </p:cNvPr>
          <p:cNvSpPr txBox="1"/>
          <p:nvPr userDrawn="1"/>
        </p:nvSpPr>
        <p:spPr>
          <a:xfrm>
            <a:off x="553467" y="77862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7" name="Text Placeholder 16">
            <a:extLst>
              <a:ext uri="{FF2B5EF4-FFF2-40B4-BE49-F238E27FC236}">
                <a16:creationId xmlns:a16="http://schemas.microsoft.com/office/drawing/2014/main" id="{544298FB-4D19-41BA-A056-1EB0429A64C2}"/>
              </a:ext>
            </a:extLst>
          </p:cNvPr>
          <p:cNvSpPr>
            <a:spLocks noGrp="1"/>
          </p:cNvSpPr>
          <p:nvPr>
            <p:ph type="body" sz="quarter" idx="19" hasCustomPrompt="1"/>
          </p:nvPr>
        </p:nvSpPr>
        <p:spPr>
          <a:xfrm>
            <a:off x="800230" y="2594864"/>
            <a:ext cx="4730819" cy="467099"/>
          </a:xfrm>
          <a:prstGeom prst="rect">
            <a:avLst/>
          </a:prstGeom>
        </p:spPr>
        <p:txBody>
          <a:bodyPr/>
          <a:lstStyle>
            <a:lvl1pPr>
              <a:defRPr sz="3300" b="1" i="0">
                <a:solidFill>
                  <a:srgbClr val="08023F"/>
                </a:solidFill>
              </a:defRPr>
            </a:lvl1pPr>
          </a:lstStyle>
          <a:p>
            <a:r>
              <a:rPr lang="en-US" dirty="0">
                <a:solidFill>
                  <a:srgbClr val="08023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69C3FAF8-3116-923F-1EEF-20DB3F85F47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9C0507F0-86DB-9EB6-A672-C24403E518F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8" name="Picture 7">
            <a:extLst>
              <a:ext uri="{FF2B5EF4-FFF2-40B4-BE49-F238E27FC236}">
                <a16:creationId xmlns:a16="http://schemas.microsoft.com/office/drawing/2014/main" id="{5839C542-8226-D379-3603-62DB9CE3338B}"/>
              </a:ext>
            </a:extLst>
          </p:cNvPr>
          <p:cNvPicPr>
            <a:picLocks noChangeAspect="1"/>
          </p:cNvPicPr>
          <p:nvPr userDrawn="1"/>
        </p:nvPicPr>
        <p:blipFill>
          <a:blip r:embed="rId3"/>
          <a:stretch>
            <a:fillRect/>
          </a:stretch>
        </p:blipFill>
        <p:spPr>
          <a:xfrm>
            <a:off x="5340350" y="2622550"/>
            <a:ext cx="3949700" cy="2984500"/>
          </a:xfrm>
          <a:prstGeom prst="rect">
            <a:avLst/>
          </a:prstGeom>
        </p:spPr>
      </p:pic>
      <p:pic>
        <p:nvPicPr>
          <p:cNvPr id="18" name="Picture 17">
            <a:extLst>
              <a:ext uri="{FF2B5EF4-FFF2-40B4-BE49-F238E27FC236}">
                <a16:creationId xmlns:a16="http://schemas.microsoft.com/office/drawing/2014/main" id="{AEC3409D-5A13-B030-03A4-99AD4A61BD94}"/>
              </a:ext>
            </a:extLst>
          </p:cNvPr>
          <p:cNvPicPr>
            <a:picLocks noChangeAspect="1"/>
          </p:cNvPicPr>
          <p:nvPr userDrawn="1"/>
        </p:nvPicPr>
        <p:blipFill>
          <a:blip r:embed="rId4"/>
          <a:stretch>
            <a:fillRect/>
          </a:stretch>
        </p:blipFill>
        <p:spPr>
          <a:xfrm>
            <a:off x="7634514" y="3595604"/>
            <a:ext cx="6995886" cy="4662401"/>
          </a:xfrm>
          <a:prstGeom prst="rect">
            <a:avLst/>
          </a:prstGeom>
        </p:spPr>
      </p:pic>
    </p:spTree>
    <p:extLst>
      <p:ext uri="{BB962C8B-B14F-4D97-AF65-F5344CB8AC3E}">
        <p14:creationId xmlns:p14="http://schemas.microsoft.com/office/powerpoint/2010/main" val="35978452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BF00B"/>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2" name="Picture 1">
            <a:extLst>
              <a:ext uri="{FF2B5EF4-FFF2-40B4-BE49-F238E27FC236}">
                <a16:creationId xmlns:a16="http://schemas.microsoft.com/office/drawing/2014/main" id="{C9479E0C-A6B5-5CB6-79A9-863A3C3DA508}"/>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DA5B878A-8061-138A-9124-1AA8074E653A}"/>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DD54E03D-C176-BB2F-41A1-61B913E9D530}"/>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4E835E6B-BBCA-F8A3-75AF-E2CC1ACF76B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070427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3754ED74-435A-3CBE-021F-D45AC904E2CA}"/>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590D26F4-2C47-6052-AA5C-E30B408989E6}"/>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A8A9032D-C234-7DB1-9C40-828D753C280A}"/>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8CAD33D4-6500-F717-491B-95E5B0CCB471}"/>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279379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4196B89-88B5-CC4D-25E4-4010A11D5525}"/>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9630E578-5B8B-0589-225E-129E6E4B021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714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F7828-A93B-1553-BE7A-BBBD0DDA8874}"/>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F8E71E4E-265E-98EB-F20D-F0D962B490C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32292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8461767A-9EB4-0B5F-D3E9-55448C181D0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A742999F-C9A4-D023-F6D2-BE848D0A90CD}"/>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4" name="Picture 3">
            <a:extLst>
              <a:ext uri="{FF2B5EF4-FFF2-40B4-BE49-F238E27FC236}">
                <a16:creationId xmlns:a16="http://schemas.microsoft.com/office/drawing/2014/main" id="{B539734D-F64C-8044-6A22-46F0C7B94E82}"/>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5" name="Picture 4">
            <a:extLst>
              <a:ext uri="{FF2B5EF4-FFF2-40B4-BE49-F238E27FC236}">
                <a16:creationId xmlns:a16="http://schemas.microsoft.com/office/drawing/2014/main" id="{566B686A-DFB3-CEDC-1100-2FA0F589BB9B}"/>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9BF00B"/>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93B4412-8D61-2570-57E5-7258067B42C2}"/>
              </a:ext>
            </a:extLst>
          </p:cNvPr>
          <p:cNvPicPr>
            <a:picLocks noChangeAspect="1"/>
          </p:cNvPicPr>
          <p:nvPr userDrawn="1"/>
        </p:nvPicPr>
        <p:blipFill>
          <a:blip r:embed="rId2"/>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A1350D79-A7CF-E1B7-6482-789E80453F3C}"/>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774D4732-8B4E-C639-A1CA-FDA544A4FBCB}"/>
              </a:ext>
            </a:extLst>
          </p:cNvPr>
          <p:cNvPicPr>
            <a:picLocks noChangeAspect="1"/>
          </p:cNvPicPr>
          <p:nvPr userDrawn="1"/>
        </p:nvPicPr>
        <p:blipFill>
          <a:blip r:embed="rId4"/>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B475B0DC-BFB1-A18E-2374-7829569B9F24}"/>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9586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ankYou_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chemeClr val="bg1"/>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1920" b="1" spc="0" baseline="0">
                <a:solidFill>
                  <a:schemeClr val="bg1"/>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1680" spc="0" baseline="0">
                <a:solidFill>
                  <a:schemeClr val="bg1"/>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1920" b="1" spc="0" baseline="0">
                <a:solidFill>
                  <a:schemeClr val="bg1"/>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1680" spc="0" baseline="0">
                <a:solidFill>
                  <a:schemeClr val="bg1"/>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22" name="Text Placeholder 21">
            <a:extLst>
              <a:ext uri="{FF2B5EF4-FFF2-40B4-BE49-F238E27FC236}">
                <a16:creationId xmlns:a16="http://schemas.microsoft.com/office/drawing/2014/main" id="{E47AEDA8-73E6-4717-A80D-318A07E513B2}"/>
              </a:ext>
            </a:extLst>
          </p:cNvPr>
          <p:cNvSpPr>
            <a:spLocks noGrp="1"/>
          </p:cNvSpPr>
          <p:nvPr>
            <p:ph type="body" sz="quarter" idx="20" hasCustomPrompt="1"/>
          </p:nvPr>
        </p:nvSpPr>
        <p:spPr>
          <a:xfrm>
            <a:off x="800229" y="2463467"/>
            <a:ext cx="4017955" cy="676725"/>
          </a:xfrm>
          <a:prstGeom prst="rect">
            <a:avLst/>
          </a:prstGeom>
        </p:spPr>
        <p:txBody>
          <a:bodyPr/>
          <a:lstStyle>
            <a:lvl1pPr>
              <a:defRPr sz="3300">
                <a:solidFill>
                  <a:srgbClr val="9BF00B"/>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rPr lang="en-US" dirty="0">
                <a:solidFill>
                  <a:srgbClr val="FFFFF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DDFA3098-C9A2-16EF-FC4A-4E4DA2C278CF}"/>
              </a:ext>
            </a:extLst>
          </p:cNvPr>
          <p:cNvPicPr>
            <a:picLocks noChangeAspect="1"/>
          </p:cNvPicPr>
          <p:nvPr userDrawn="1"/>
        </p:nvPicPr>
        <p:blipFill>
          <a:blip r:embed="rId2"/>
          <a:stretch>
            <a:fillRect/>
          </a:stretch>
        </p:blipFill>
        <p:spPr>
          <a:xfrm>
            <a:off x="12640236" y="-40341"/>
            <a:ext cx="1658396" cy="2025825"/>
          </a:xfrm>
          <a:prstGeom prst="rect">
            <a:avLst/>
          </a:prstGeom>
        </p:spPr>
      </p:pic>
      <p:pic>
        <p:nvPicPr>
          <p:cNvPr id="5" name="Picture 4">
            <a:extLst>
              <a:ext uri="{FF2B5EF4-FFF2-40B4-BE49-F238E27FC236}">
                <a16:creationId xmlns:a16="http://schemas.microsoft.com/office/drawing/2014/main" id="{2A90FD84-2ED6-FAA1-5A1D-4AA4470A93B9}"/>
              </a:ext>
            </a:extLst>
          </p:cNvPr>
          <p:cNvPicPr>
            <a:picLocks noChangeAspect="1"/>
          </p:cNvPicPr>
          <p:nvPr userDrawn="1"/>
        </p:nvPicPr>
        <p:blipFill>
          <a:blip r:embed="rId3"/>
          <a:stretch>
            <a:fillRect/>
          </a:stretch>
        </p:blipFill>
        <p:spPr>
          <a:xfrm>
            <a:off x="10566400" y="5754812"/>
            <a:ext cx="4064000" cy="2514600"/>
          </a:xfrm>
          <a:prstGeom prst="rect">
            <a:avLst/>
          </a:prstGeom>
        </p:spPr>
      </p:pic>
      <p:sp>
        <p:nvSpPr>
          <p:cNvPr id="8" name="TextBox 7">
            <a:extLst>
              <a:ext uri="{FF2B5EF4-FFF2-40B4-BE49-F238E27FC236}">
                <a16:creationId xmlns:a16="http://schemas.microsoft.com/office/drawing/2014/main" id="{3138BE1C-50EC-CE9B-030A-1ADABE6E0A6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9480499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8EBB168-63DF-6A2A-FD0D-B25A6D720C17}"/>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2" name="Picture 1">
            <a:extLst>
              <a:ext uri="{FF2B5EF4-FFF2-40B4-BE49-F238E27FC236}">
                <a16:creationId xmlns:a16="http://schemas.microsoft.com/office/drawing/2014/main" id="{3676C7E9-E4C3-F4FF-11BF-E31EB2EF5DF2}"/>
              </a:ext>
            </a:extLst>
          </p:cNvPr>
          <p:cNvPicPr>
            <a:picLocks noChangeAspect="1"/>
          </p:cNvPicPr>
          <p:nvPr userDrawn="1"/>
        </p:nvPicPr>
        <p:blipFill>
          <a:blip r:embed="rId3"/>
          <a:stretch>
            <a:fillRect/>
          </a:stretch>
        </p:blipFill>
        <p:spPr>
          <a:xfrm>
            <a:off x="6017185" y="908542"/>
            <a:ext cx="2596030" cy="2150997"/>
          </a:xfrm>
          <a:prstGeom prst="rect">
            <a:avLst/>
          </a:prstGeom>
        </p:spPr>
      </p:pic>
      <p:grpSp>
        <p:nvGrpSpPr>
          <p:cNvPr id="3" name="Group 2">
            <a:extLst>
              <a:ext uri="{FF2B5EF4-FFF2-40B4-BE49-F238E27FC236}">
                <a16:creationId xmlns:a16="http://schemas.microsoft.com/office/drawing/2014/main" id="{B8B200C2-9A20-62AC-5C2C-88A9625DF5E2}"/>
              </a:ext>
            </a:extLst>
          </p:cNvPr>
          <p:cNvGrpSpPr/>
          <p:nvPr userDrawn="1"/>
        </p:nvGrpSpPr>
        <p:grpSpPr>
          <a:xfrm>
            <a:off x="686587" y="3381659"/>
            <a:ext cx="13257225" cy="1937724"/>
            <a:chOff x="686588" y="3817089"/>
            <a:chExt cx="13257225" cy="1937724"/>
          </a:xfrm>
        </p:grpSpPr>
        <p:grpSp>
          <p:nvGrpSpPr>
            <p:cNvPr id="5" name="Group 4">
              <a:extLst>
                <a:ext uri="{FF2B5EF4-FFF2-40B4-BE49-F238E27FC236}">
                  <a16:creationId xmlns:a16="http://schemas.microsoft.com/office/drawing/2014/main" id="{85F48C6B-232C-FD95-F955-C30FD9A25254}"/>
                </a:ext>
              </a:extLst>
            </p:cNvPr>
            <p:cNvGrpSpPr/>
            <p:nvPr userDrawn="1"/>
          </p:nvGrpSpPr>
          <p:grpSpPr>
            <a:xfrm>
              <a:off x="686588" y="3817089"/>
              <a:ext cx="13257225" cy="1937724"/>
              <a:chOff x="777752" y="3817089"/>
              <a:chExt cx="13257225" cy="1937724"/>
            </a:xfrm>
          </p:grpSpPr>
          <p:sp>
            <p:nvSpPr>
              <p:cNvPr id="8" name="TextBox 7">
                <a:extLst>
                  <a:ext uri="{FF2B5EF4-FFF2-40B4-BE49-F238E27FC236}">
                    <a16:creationId xmlns:a16="http://schemas.microsoft.com/office/drawing/2014/main" id="{0FC3866D-098A-697E-E000-CDAEAC110DBA}"/>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tx1"/>
                    </a:solidFill>
                    <a:latin typeface="Poppins" pitchFamily="2" charset="77"/>
                    <a:cs typeface="Poppins" pitchFamily="2" charset="77"/>
                  </a:rPr>
                  <a:t> Az COMMUNITY</a:t>
                </a:r>
                <a:endParaRPr lang="en-IN" sz="23900" b="1" dirty="0">
                  <a:solidFill>
                    <a:schemeClr val="tx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5B9A006F-B8E0-6E70-A3EA-B32BE1776BEE}"/>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tx1"/>
                    </a:solidFill>
                    <a:latin typeface="Poppins" pitchFamily="2" charset="77"/>
                    <a:cs typeface="Poppins" pitchFamily="2" charset="77"/>
                  </a:rPr>
                  <a:t>Conference 2022</a:t>
                </a:r>
                <a:endParaRPr lang="en-US" sz="2800" b="0" i="1" dirty="0">
                  <a:solidFill>
                    <a:schemeClr val="tx1"/>
                  </a:solidFill>
                  <a:latin typeface="Poppins" pitchFamily="2" charset="77"/>
                  <a:cs typeface="Poppins" pitchFamily="2" charset="77"/>
                </a:endParaRPr>
              </a:p>
            </p:txBody>
          </p:sp>
          <p:sp>
            <p:nvSpPr>
              <p:cNvPr id="12" name="TextBox 11">
                <a:extLst>
                  <a:ext uri="{FF2B5EF4-FFF2-40B4-BE49-F238E27FC236}">
                    <a16:creationId xmlns:a16="http://schemas.microsoft.com/office/drawing/2014/main" id="{BE5077D1-984D-57AF-6E03-035ECF9F9418}"/>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tx1"/>
                    </a:solidFill>
                    <a:latin typeface="Poppins Light" pitchFamily="2" charset="77"/>
                    <a:cs typeface="Poppins Light" pitchFamily="2" charset="77"/>
                  </a:rPr>
                  <a:t>Asia’s Largest Azure Community Conference</a:t>
                </a:r>
                <a:endParaRPr lang="en-US" sz="2000" b="0" i="0" dirty="0">
                  <a:solidFill>
                    <a:schemeClr val="tx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A9D49B73-252F-4DEF-129A-424FE66E75CC}"/>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BDCEC3-F110-7DCA-5D75-F5A42867A066}"/>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F8D579D5-F805-AAE5-016E-41B126A7C16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93579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12F9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42" r:id="rId1"/>
    <p:sldLayoutId id="2147484044" r:id="rId2"/>
    <p:sldLayoutId id="2147484093" r:id="rId3"/>
    <p:sldLayoutId id="2147484091" r:id="rId4"/>
    <p:sldLayoutId id="2147484051" r:id="rId5"/>
    <p:sldLayoutId id="2147484092" r:id="rId6"/>
    <p:sldLayoutId id="2147484094" r:id="rId7"/>
    <p:sldLayoutId id="2147484048" r:id="rId8"/>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532241864"/>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azure/azure-functions/functions-core-tools-reference?tabs=v2#func-kubernetes-deploy" TargetMode="External"/><Relationship Id="rId2" Type="http://schemas.openxmlformats.org/officeDocument/2006/relationships/hyperlink" Target="https://learn.microsoft.com/en-us/azure/azure-functions/functions-kubernetes-keda#deploying-a-function-app-to-kubernetes" TargetMode="External"/><Relationship Id="rId1" Type="http://schemas.openxmlformats.org/officeDocument/2006/relationships/slideLayout" Target="../slideLayouts/slideLayout4.xml"/><Relationship Id="rId4" Type="http://schemas.openxmlformats.org/officeDocument/2006/relationships/hyperlink" Target="https://github.com/kedacore/sample-hello-world-azure-functio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sriramit"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ramsaztechbytes.in/" TargetMode="External"/><Relationship Id="rId4" Type="http://schemas.openxmlformats.org/officeDocument/2006/relationships/hyperlink" Target="https://www.linkedin.com/in/sriram-ganesan-i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03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66051"/>
            <a:ext cx="10972800" cy="598305"/>
          </a:xfrm>
        </p:spPr>
        <p:txBody>
          <a:bodyPr/>
          <a:lstStyle/>
          <a:p>
            <a:r>
              <a:rPr lang="en-IN" dirty="0"/>
              <a:t>App design &amp; development </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0972800" cy="3693319"/>
          </a:xfrm>
        </p:spPr>
        <p:txBody>
          <a:bodyPr/>
          <a:lstStyle/>
          <a:p>
            <a:pPr marL="342900" indent="-342900" rtl="0" fontAlgn="ctr">
              <a:spcBef>
                <a:spcPts val="0"/>
              </a:spcBef>
              <a:spcAft>
                <a:spcPts val="0"/>
              </a:spcAft>
              <a:buClr>
                <a:schemeClr val="accent3">
                  <a:lumMod val="60000"/>
                  <a:lumOff val="40000"/>
                </a:schemeClr>
              </a:buClr>
              <a:buFont typeface="Wingdings" panose="05000000000000000000" pitchFamily="2" charset="2"/>
              <a:buChar char="Ø"/>
            </a:pPr>
            <a:r>
              <a:rPr lang="en-IN" b="0" i="0" dirty="0">
                <a:effectLst/>
                <a:latin typeface="Clarity City"/>
              </a:rPr>
              <a:t>E2E event-driven architecture based on SAGA and other microservice design patterns</a:t>
            </a:r>
          </a:p>
          <a:p>
            <a:pPr rtl="0" fontAlgn="ctr">
              <a:spcBef>
                <a:spcPts val="0"/>
              </a:spcBef>
              <a:spcAft>
                <a:spcPts val="0"/>
              </a:spcAft>
              <a:buClr>
                <a:schemeClr val="accent3">
                  <a:lumMod val="60000"/>
                  <a:lumOff val="40000"/>
                </a:schemeClr>
              </a:buClr>
            </a:pPr>
            <a:endParaRPr lang="en-IN" b="0" i="0" dirty="0">
              <a:effectLst/>
              <a:latin typeface="Clarity City"/>
            </a:endParaRPr>
          </a:p>
          <a:p>
            <a:pPr marL="342900" indent="-342900" rtl="0" fontAlgn="ctr">
              <a:spcBef>
                <a:spcPts val="0"/>
              </a:spcBef>
              <a:spcAft>
                <a:spcPts val="0"/>
              </a:spcAft>
              <a:buClr>
                <a:schemeClr val="accent3">
                  <a:lumMod val="60000"/>
                  <a:lumOff val="40000"/>
                </a:schemeClr>
              </a:buClr>
              <a:buFont typeface="Wingdings" panose="05000000000000000000" pitchFamily="2" charset="2"/>
              <a:buChar char="Ø"/>
            </a:pPr>
            <a:r>
              <a:rPr lang="en-IN" b="1" i="1" dirty="0">
                <a:effectLst/>
                <a:latin typeface="Clarity City"/>
              </a:rPr>
              <a:t>Functions</a:t>
            </a:r>
            <a:r>
              <a:rPr lang="en-IN" b="0" i="0" dirty="0">
                <a:effectLst/>
                <a:latin typeface="Clarity City"/>
              </a:rPr>
              <a:t> as the programming approach (Functions has been the best fit for event driven applications)</a:t>
            </a:r>
          </a:p>
          <a:p>
            <a:pPr rtl="0" fontAlgn="ctr">
              <a:spcBef>
                <a:spcPts val="0"/>
              </a:spcBef>
              <a:spcAft>
                <a:spcPts val="0"/>
              </a:spcAft>
              <a:buClr>
                <a:schemeClr val="accent3">
                  <a:lumMod val="60000"/>
                  <a:lumOff val="40000"/>
                </a:schemeClr>
              </a:buClr>
            </a:pPr>
            <a:endParaRPr lang="en-IN" b="0" i="0" dirty="0">
              <a:effectLst/>
              <a:latin typeface="Clarity City"/>
            </a:endParaRPr>
          </a:p>
          <a:p>
            <a:pPr marL="342900" indent="-342900" rtl="0" fontAlgn="ctr">
              <a:spcBef>
                <a:spcPts val="0"/>
              </a:spcBef>
              <a:spcAft>
                <a:spcPts val="0"/>
              </a:spcAft>
              <a:buClr>
                <a:schemeClr val="accent3">
                  <a:lumMod val="60000"/>
                  <a:lumOff val="40000"/>
                </a:schemeClr>
              </a:buClr>
              <a:buFont typeface="Wingdings" panose="05000000000000000000" pitchFamily="2" charset="2"/>
              <a:buChar char="Ø"/>
            </a:pPr>
            <a:r>
              <a:rPr lang="en-IN" b="0" i="0" dirty="0">
                <a:effectLst/>
                <a:latin typeface="Clarity City"/>
              </a:rPr>
              <a:t>Integration mechanisms such as Kafka or event hubs are independent of the hosting of the services</a:t>
            </a:r>
          </a:p>
          <a:p>
            <a:pPr rtl="0" fontAlgn="ctr">
              <a:spcBef>
                <a:spcPts val="0"/>
              </a:spcBef>
              <a:spcAft>
                <a:spcPts val="0"/>
              </a:spcAft>
              <a:buClr>
                <a:schemeClr val="accent3">
                  <a:lumMod val="60000"/>
                  <a:lumOff val="40000"/>
                </a:schemeClr>
              </a:buClr>
            </a:pPr>
            <a:endParaRPr lang="en-IN" b="0" i="0" dirty="0">
              <a:effectLst/>
              <a:latin typeface="Clarity City"/>
            </a:endParaRPr>
          </a:p>
          <a:p>
            <a:pPr marL="342900" indent="-342900" rtl="0" fontAlgn="ctr">
              <a:spcBef>
                <a:spcPts val="0"/>
              </a:spcBef>
              <a:spcAft>
                <a:spcPts val="0"/>
              </a:spcAft>
              <a:buClr>
                <a:schemeClr val="accent3">
                  <a:lumMod val="60000"/>
                  <a:lumOff val="40000"/>
                </a:schemeClr>
              </a:buClr>
              <a:buFont typeface="Wingdings" panose="05000000000000000000" pitchFamily="2" charset="2"/>
              <a:buChar char="Ø"/>
            </a:pPr>
            <a:r>
              <a:rPr lang="en-IN" b="0" i="0" dirty="0">
                <a:effectLst/>
                <a:latin typeface="Clarity City"/>
              </a:rPr>
              <a:t>Design, implement and run the services in the local box</a:t>
            </a:r>
          </a:p>
          <a:p>
            <a:pPr>
              <a:buClr>
                <a:schemeClr val="accent3">
                  <a:lumMod val="60000"/>
                  <a:lumOff val="40000"/>
                </a:schemeClr>
              </a:buClr>
            </a:pPr>
            <a:endParaRPr lang="en-IN" dirty="0"/>
          </a:p>
        </p:txBody>
      </p:sp>
    </p:spTree>
    <p:extLst>
      <p:ext uri="{BB962C8B-B14F-4D97-AF65-F5344CB8AC3E}">
        <p14:creationId xmlns:p14="http://schemas.microsoft.com/office/powerpoint/2010/main" val="257404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66051"/>
            <a:ext cx="10972800" cy="598305"/>
          </a:xfrm>
        </p:spPr>
        <p:txBody>
          <a:bodyPr/>
          <a:lstStyle/>
          <a:p>
            <a:pPr>
              <a:buClr>
                <a:schemeClr val="accent3">
                  <a:lumMod val="60000"/>
                  <a:lumOff val="40000"/>
                </a:schemeClr>
              </a:buClr>
            </a:pPr>
            <a:r>
              <a:rPr lang="en-IN" dirty="0"/>
              <a:t>Cloud native app deployment choices</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0972800" cy="3139321"/>
          </a:xfrm>
        </p:spPr>
        <p:txBody>
          <a:bodyPr/>
          <a:lstStyle/>
          <a:p>
            <a:pPr marL="342900" indent="-342900" rtl="0" fontAlgn="ctr">
              <a:lnSpc>
                <a:spcPct val="150000"/>
              </a:lnSpc>
              <a:spcBef>
                <a:spcPts val="0"/>
              </a:spcBef>
              <a:spcAft>
                <a:spcPts val="0"/>
              </a:spcAft>
              <a:buClr>
                <a:schemeClr val="accent3">
                  <a:lumMod val="60000"/>
                  <a:lumOff val="40000"/>
                </a:schemeClr>
              </a:buClr>
              <a:buFont typeface="Wingdings" panose="05000000000000000000" pitchFamily="2" charset="2"/>
              <a:buChar char="Ø"/>
            </a:pPr>
            <a:r>
              <a:rPr lang="en-IN" dirty="0">
                <a:latin typeface="Clarity City"/>
              </a:rPr>
              <a:t>Serverless Faas using Azure Functions</a:t>
            </a:r>
          </a:p>
          <a:p>
            <a:pPr marL="342900" indent="-342900" rtl="0" fontAlgn="ctr">
              <a:lnSpc>
                <a:spcPct val="150000"/>
              </a:lnSpc>
              <a:spcBef>
                <a:spcPts val="0"/>
              </a:spcBef>
              <a:spcAft>
                <a:spcPts val="0"/>
              </a:spcAft>
              <a:buClr>
                <a:schemeClr val="accent3">
                  <a:lumMod val="60000"/>
                  <a:lumOff val="40000"/>
                </a:schemeClr>
              </a:buClr>
              <a:buFont typeface="Wingdings" panose="05000000000000000000" pitchFamily="2" charset="2"/>
              <a:buChar char="Ø"/>
            </a:pPr>
            <a:r>
              <a:rPr lang="en-IN" dirty="0">
                <a:latin typeface="Clarity City"/>
              </a:rPr>
              <a:t>Containers hosted in</a:t>
            </a:r>
          </a:p>
          <a:p>
            <a:pPr marL="617209" lvl="2" indent="-342900" fontAlgn="ctr">
              <a:lnSpc>
                <a:spcPct val="150000"/>
              </a:lnSpc>
              <a:spcAft>
                <a:spcPts val="0"/>
              </a:spcAft>
              <a:buClr>
                <a:schemeClr val="accent3">
                  <a:lumMod val="60000"/>
                  <a:lumOff val="40000"/>
                </a:schemeClr>
              </a:buClr>
              <a:buFont typeface="Wingdings" panose="05000000000000000000" pitchFamily="2" charset="2"/>
              <a:buChar char="Ø"/>
            </a:pPr>
            <a:r>
              <a:rPr lang="en-IN" sz="2200" dirty="0">
                <a:solidFill>
                  <a:schemeClr val="bg1"/>
                </a:solidFill>
                <a:latin typeface="Clarity City"/>
                <a:cs typeface="Segoe UI" panose="020B0502040204020203" pitchFamily="34" charset="0"/>
              </a:rPr>
              <a:t>Container Apps</a:t>
            </a:r>
          </a:p>
          <a:p>
            <a:pPr marL="617209" lvl="2" indent="-342900" fontAlgn="ctr">
              <a:lnSpc>
                <a:spcPct val="150000"/>
              </a:lnSpc>
              <a:spcAft>
                <a:spcPts val="0"/>
              </a:spcAft>
              <a:buClr>
                <a:schemeClr val="accent3">
                  <a:lumMod val="60000"/>
                  <a:lumOff val="40000"/>
                </a:schemeClr>
              </a:buClr>
              <a:buFont typeface="Wingdings" panose="05000000000000000000" pitchFamily="2" charset="2"/>
              <a:buChar char="Ø"/>
            </a:pPr>
            <a:r>
              <a:rPr lang="en-IN" sz="2200" dirty="0">
                <a:solidFill>
                  <a:schemeClr val="bg1"/>
                </a:solidFill>
                <a:latin typeface="Clarity City"/>
                <a:cs typeface="Segoe UI" panose="020B0502040204020203" pitchFamily="34" charset="0"/>
              </a:rPr>
              <a:t>Azure Kubernetes Service (AKS)</a:t>
            </a:r>
          </a:p>
          <a:p>
            <a:pPr marL="617209" lvl="2" indent="-342900" fontAlgn="ctr">
              <a:lnSpc>
                <a:spcPct val="150000"/>
              </a:lnSpc>
              <a:spcAft>
                <a:spcPts val="0"/>
              </a:spcAft>
              <a:buClr>
                <a:schemeClr val="accent3">
                  <a:lumMod val="60000"/>
                  <a:lumOff val="40000"/>
                </a:schemeClr>
              </a:buClr>
              <a:buFont typeface="Wingdings" panose="05000000000000000000" pitchFamily="2" charset="2"/>
              <a:buChar char="Ø"/>
            </a:pPr>
            <a:r>
              <a:rPr lang="en-IN" sz="2200" dirty="0">
                <a:solidFill>
                  <a:schemeClr val="bg1"/>
                </a:solidFill>
                <a:latin typeface="Clarity City"/>
                <a:cs typeface="Segoe UI" panose="020B0502040204020203" pitchFamily="34" charset="0"/>
              </a:rPr>
              <a:t>Azure Functions</a:t>
            </a:r>
          </a:p>
          <a:p>
            <a:pPr marL="617209" lvl="2" indent="-342900" fontAlgn="ctr">
              <a:lnSpc>
                <a:spcPct val="150000"/>
              </a:lnSpc>
              <a:spcAft>
                <a:spcPts val="0"/>
              </a:spcAft>
              <a:buClr>
                <a:schemeClr val="accent3">
                  <a:lumMod val="60000"/>
                  <a:lumOff val="40000"/>
                </a:schemeClr>
              </a:buClr>
              <a:buFont typeface="Wingdings" panose="05000000000000000000" pitchFamily="2" charset="2"/>
              <a:buChar char="Ø"/>
            </a:pPr>
            <a:r>
              <a:rPr lang="en-IN" sz="2200" dirty="0">
                <a:solidFill>
                  <a:schemeClr val="bg1"/>
                </a:solidFill>
                <a:latin typeface="Clarity City"/>
                <a:cs typeface="Segoe UI" panose="020B0502040204020203" pitchFamily="34" charset="0"/>
              </a:rPr>
              <a:t>Container Instances</a:t>
            </a:r>
          </a:p>
        </p:txBody>
      </p:sp>
    </p:spTree>
    <p:extLst>
      <p:ext uri="{BB962C8B-B14F-4D97-AF65-F5344CB8AC3E}">
        <p14:creationId xmlns:p14="http://schemas.microsoft.com/office/powerpoint/2010/main" val="371249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66051"/>
            <a:ext cx="10972800" cy="598305"/>
          </a:xfrm>
        </p:spPr>
        <p:txBody>
          <a:bodyPr/>
          <a:lstStyle/>
          <a:p>
            <a:pPr algn="l"/>
            <a:r>
              <a:rPr lang="en-US" b="1" i="0" dirty="0">
                <a:solidFill>
                  <a:schemeClr val="accent3">
                    <a:lumMod val="60000"/>
                    <a:lumOff val="40000"/>
                  </a:schemeClr>
                </a:solidFill>
                <a:effectLst/>
                <a:latin typeface="Segoe UI" panose="020B0502040204020203" pitchFamily="34" charset="0"/>
              </a:rPr>
              <a:t>Azure Functions on Kubernetes with KEDA</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549372"/>
            <a:ext cx="10972800" cy="6093976"/>
          </a:xfrm>
        </p:spPr>
        <p:txBody>
          <a:bodyPr/>
          <a:lstStyle/>
          <a:p>
            <a:pPr rtl="0" fontAlgn="ctr">
              <a:lnSpc>
                <a:spcPct val="150000"/>
              </a:lnSpc>
              <a:spcBef>
                <a:spcPts val="0"/>
              </a:spcBef>
              <a:spcAft>
                <a:spcPts val="0"/>
              </a:spcAft>
              <a:buClr>
                <a:schemeClr val="accent3">
                  <a:lumMod val="60000"/>
                  <a:lumOff val="40000"/>
                </a:schemeClr>
              </a:buClr>
            </a:pPr>
            <a:r>
              <a:rPr lang="en-IN" b="1" dirty="0">
                <a:solidFill>
                  <a:schemeClr val="bg1"/>
                </a:solidFill>
                <a:latin typeface="Clarity City"/>
                <a:cs typeface="Segoe UI" panose="020B0502040204020203" pitchFamily="34" charset="0"/>
              </a:rPr>
              <a:t>Anatomy of Azure Functions</a:t>
            </a:r>
          </a:p>
          <a:p>
            <a:pPr marL="342900" indent="-342900" rtl="0" fontAlgn="ctr">
              <a:lnSpc>
                <a:spcPct val="150000"/>
              </a:lnSpc>
              <a:spcBef>
                <a:spcPts val="0"/>
              </a:spcBef>
              <a:spcAft>
                <a:spcPts val="0"/>
              </a:spcAft>
              <a:buClr>
                <a:schemeClr val="accent3">
                  <a:lumMod val="60000"/>
                  <a:lumOff val="40000"/>
                </a:schemeClr>
              </a:buClr>
              <a:buFont typeface="Wingdings" panose="05000000000000000000" pitchFamily="2" charset="2"/>
              <a:buChar char="Ø"/>
            </a:pPr>
            <a:r>
              <a:rPr lang="en-US" sz="2000" b="0" i="1" dirty="0">
                <a:effectLst/>
                <a:latin typeface="Clarity City"/>
              </a:rPr>
              <a:t>A runtime and a scale controller</a:t>
            </a:r>
            <a:endParaRPr lang="en-US" sz="2000" b="0" i="0" dirty="0">
              <a:effectLst/>
              <a:latin typeface="Clarity City"/>
            </a:endParaRPr>
          </a:p>
          <a:p>
            <a:pPr marL="342900" indent="-342900" rtl="0" fontAlgn="ctr">
              <a:lnSpc>
                <a:spcPct val="150000"/>
              </a:lnSpc>
              <a:spcBef>
                <a:spcPts val="0"/>
              </a:spcBef>
              <a:spcAft>
                <a:spcPts val="0"/>
              </a:spcAft>
              <a:buClr>
                <a:schemeClr val="accent3">
                  <a:lumMod val="60000"/>
                  <a:lumOff val="40000"/>
                </a:schemeClr>
              </a:buClr>
              <a:buFont typeface="Wingdings" panose="05000000000000000000" pitchFamily="2" charset="2"/>
              <a:buChar char="Ø"/>
            </a:pPr>
            <a:r>
              <a:rPr lang="en-US" sz="2000" b="0" i="0" dirty="0">
                <a:effectLst/>
                <a:latin typeface="Clarity City"/>
              </a:rPr>
              <a:t>The Functions runtime runs and executes your code. The runtime includes logic on how to trigger, log, and manage function executions. The Azure Functions runtime can run </a:t>
            </a:r>
            <a:r>
              <a:rPr lang="en-US" sz="2000" b="0" i="1" dirty="0">
                <a:effectLst/>
                <a:latin typeface="Clarity City"/>
              </a:rPr>
              <a:t>anywhere</a:t>
            </a:r>
            <a:endParaRPr lang="en-US" sz="2000" b="0" i="0" dirty="0">
              <a:effectLst/>
              <a:latin typeface="Clarity City"/>
            </a:endParaRPr>
          </a:p>
          <a:p>
            <a:pPr marL="342900" indent="-342900" rtl="0" fontAlgn="ctr">
              <a:lnSpc>
                <a:spcPct val="150000"/>
              </a:lnSpc>
              <a:spcBef>
                <a:spcPts val="0"/>
              </a:spcBef>
              <a:spcAft>
                <a:spcPts val="0"/>
              </a:spcAft>
              <a:buClr>
                <a:schemeClr val="accent3">
                  <a:lumMod val="60000"/>
                  <a:lumOff val="40000"/>
                </a:schemeClr>
              </a:buClr>
              <a:buFont typeface="Wingdings" panose="05000000000000000000" pitchFamily="2" charset="2"/>
              <a:buChar char="Ø"/>
            </a:pPr>
            <a:r>
              <a:rPr lang="en-US" sz="2000" b="0" i="0" dirty="0">
                <a:effectLst/>
                <a:latin typeface="Clarity City"/>
              </a:rPr>
              <a:t>The scale controller monitors the rate of events that are targeting your function, and proactively scales the number of instances running your app</a:t>
            </a:r>
          </a:p>
          <a:p>
            <a:pPr fontAlgn="ctr">
              <a:lnSpc>
                <a:spcPct val="150000"/>
              </a:lnSpc>
              <a:buClr>
                <a:schemeClr val="accent3">
                  <a:lumMod val="60000"/>
                  <a:lumOff val="40000"/>
                </a:schemeClr>
              </a:buClr>
            </a:pPr>
            <a:r>
              <a:rPr lang="en-US" sz="2000" b="1" dirty="0">
                <a:latin typeface="Clarity City"/>
              </a:rPr>
              <a:t>Kubernetes-based Function</a:t>
            </a:r>
            <a:r>
              <a:rPr lang="en-IN" sz="2000" b="1" dirty="0">
                <a:latin typeface="Clarity City"/>
              </a:rPr>
              <a:t>s</a:t>
            </a:r>
          </a:p>
          <a:p>
            <a:pPr marL="342900" indent="-342900" fontAlgn="ctr">
              <a:lnSpc>
                <a:spcPct val="150000"/>
              </a:lnSpc>
              <a:buClr>
                <a:schemeClr val="accent3">
                  <a:lumMod val="60000"/>
                  <a:lumOff val="40000"/>
                </a:schemeClr>
              </a:buClr>
              <a:buFont typeface="Wingdings" panose="05000000000000000000" pitchFamily="2" charset="2"/>
              <a:buChar char="Ø"/>
            </a:pPr>
            <a:r>
              <a:rPr lang="en-US" sz="2000" dirty="0">
                <a:latin typeface="Clarity City"/>
              </a:rPr>
              <a:t>Using Functions containers with KEDA makes it possible to replicate serverless function capabilities in any Kubernetes cluster.</a:t>
            </a:r>
            <a:endParaRPr lang="en-IN" sz="2000" dirty="0">
              <a:latin typeface="Clarity City"/>
            </a:endParaRPr>
          </a:p>
          <a:p>
            <a:pPr marL="342900" indent="-342900" fontAlgn="ctr">
              <a:lnSpc>
                <a:spcPct val="150000"/>
              </a:lnSpc>
              <a:buClr>
                <a:schemeClr val="accent3">
                  <a:lumMod val="60000"/>
                  <a:lumOff val="40000"/>
                </a:schemeClr>
              </a:buClr>
              <a:buFont typeface="Wingdings" panose="05000000000000000000" pitchFamily="2" charset="2"/>
              <a:buChar char="Ø"/>
            </a:pPr>
            <a:r>
              <a:rPr lang="en-US" sz="2000" dirty="0">
                <a:latin typeface="Clarity City"/>
              </a:rPr>
              <a:t>Kubernetes-based Functions provides the Functions runtime in a Docker container with event-driven scaling through KEDA. </a:t>
            </a:r>
          </a:p>
          <a:p>
            <a:pPr marL="342900" indent="-342900" fontAlgn="ctr">
              <a:lnSpc>
                <a:spcPct val="150000"/>
              </a:lnSpc>
              <a:buClr>
                <a:schemeClr val="accent3">
                  <a:lumMod val="60000"/>
                  <a:lumOff val="40000"/>
                </a:schemeClr>
              </a:buClr>
              <a:buFont typeface="Wingdings" panose="05000000000000000000" pitchFamily="2" charset="2"/>
              <a:buChar char="Ø"/>
            </a:pPr>
            <a:r>
              <a:rPr lang="en-US" sz="2000" dirty="0">
                <a:latin typeface="Clarity City"/>
              </a:rPr>
              <a:t>KEDA can scale in to 0 instances (when no events are occurring) and out to n instances. It does this by exposing custom metrics for the Kubernetes auto-scaler (Horizontal Pod Autoscaler). </a:t>
            </a:r>
          </a:p>
        </p:txBody>
      </p:sp>
      <p:sp>
        <p:nvSpPr>
          <p:cNvPr id="2" name="Rectangle 1">
            <a:extLst>
              <a:ext uri="{FF2B5EF4-FFF2-40B4-BE49-F238E27FC236}">
                <a16:creationId xmlns:a16="http://schemas.microsoft.com/office/drawing/2014/main" id="{33E69F09-FBF1-9C09-278E-A984283390F5}"/>
              </a:ext>
            </a:extLst>
          </p:cNvPr>
          <p:cNvSpPr/>
          <p:nvPr/>
        </p:nvSpPr>
        <p:spPr bwMode="auto">
          <a:xfrm>
            <a:off x="10430933" y="7539630"/>
            <a:ext cx="4177523" cy="6899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1200" dirty="0">
                <a:solidFill>
                  <a:schemeClr val="tx1"/>
                </a:solidFill>
                <a:ea typeface="Segoe UI" pitchFamily="34" charset="0"/>
                <a:cs typeface="Segoe UI" pitchFamily="34" charset="0"/>
              </a:rPr>
              <a:t>https://learn.microsoft.com/en-us/azure/azure-functions/functions-kubernetes-keda#deploying-a-function-app-to-kubernetes</a:t>
            </a:r>
          </a:p>
        </p:txBody>
      </p:sp>
    </p:spTree>
    <p:extLst>
      <p:ext uri="{BB962C8B-B14F-4D97-AF65-F5344CB8AC3E}">
        <p14:creationId xmlns:p14="http://schemas.microsoft.com/office/powerpoint/2010/main" val="420949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459358"/>
            <a:ext cx="9271817" cy="498598"/>
          </a:xfrm>
        </p:spPr>
        <p:txBody>
          <a:bodyPr/>
          <a:lstStyle/>
          <a:p>
            <a:r>
              <a:rPr lang="en-IN" sz="3600" dirty="0"/>
              <a:t>KEDA with Function Pods &amp; Custom Scalers</a:t>
            </a:r>
          </a:p>
        </p:txBody>
      </p:sp>
      <p:pic>
        <p:nvPicPr>
          <p:cNvPr id="5" name="Picture 4">
            <a:extLst>
              <a:ext uri="{FF2B5EF4-FFF2-40B4-BE49-F238E27FC236}">
                <a16:creationId xmlns:a16="http://schemas.microsoft.com/office/drawing/2014/main" id="{E564CA1C-2DF3-9D21-BC5F-F5D96335C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15" y="1038578"/>
            <a:ext cx="10802858" cy="6486312"/>
          </a:xfrm>
          <a:prstGeom prst="rect">
            <a:avLst/>
          </a:prstGeom>
        </p:spPr>
      </p:pic>
    </p:spTree>
    <p:extLst>
      <p:ext uri="{BB962C8B-B14F-4D97-AF65-F5344CB8AC3E}">
        <p14:creationId xmlns:p14="http://schemas.microsoft.com/office/powerpoint/2010/main" val="394380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66051"/>
            <a:ext cx="10972800" cy="598305"/>
          </a:xfrm>
        </p:spPr>
        <p:txBody>
          <a:bodyPr/>
          <a:lstStyle/>
          <a:p>
            <a:pPr algn="l"/>
            <a:r>
              <a:rPr lang="en-US" b="1" i="0" dirty="0">
                <a:solidFill>
                  <a:schemeClr val="accent3">
                    <a:lumMod val="60000"/>
                    <a:lumOff val="40000"/>
                  </a:schemeClr>
                </a:solidFill>
                <a:effectLst/>
                <a:latin typeface="Segoe UI" panose="020B0502040204020203" pitchFamily="34" charset="0"/>
              </a:rPr>
              <a:t>Azure Functions on Kubernetes with KEDA</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800231" y="2166011"/>
            <a:ext cx="10972800" cy="2308324"/>
          </a:xfrm>
        </p:spPr>
        <p:txBody>
          <a:bodyPr/>
          <a:lstStyle/>
          <a:p>
            <a:r>
              <a:rPr lang="en-IN" dirty="0"/>
              <a:t>Deploy the Cart Service project as a function app in the AKS cluster</a:t>
            </a:r>
          </a:p>
          <a:p>
            <a:endParaRPr lang="en-IN" dirty="0"/>
          </a:p>
          <a:p>
            <a:r>
              <a:rPr lang="en-IN" b="1" dirty="0">
                <a:solidFill>
                  <a:schemeClr val="accent6">
                    <a:lumMod val="40000"/>
                    <a:lumOff val="60000"/>
                  </a:schemeClr>
                </a:solidFill>
              </a:rPr>
              <a:t>Microservices-EDA-Kafka\src&gt; </a:t>
            </a:r>
            <a:r>
              <a:rPr lang="en-IN" b="1" i="1" dirty="0">
                <a:solidFill>
                  <a:schemeClr val="accent6">
                    <a:lumMod val="40000"/>
                    <a:lumOff val="60000"/>
                  </a:schemeClr>
                </a:solidFill>
              </a:rPr>
              <a:t>func kubernetes deploy --name </a:t>
            </a:r>
          </a:p>
          <a:p>
            <a:r>
              <a:rPr lang="en-IN" b="1" i="1" dirty="0">
                <a:solidFill>
                  <a:schemeClr val="accent6">
                    <a:lumMod val="40000"/>
                    <a:lumOff val="60000"/>
                  </a:schemeClr>
                </a:solidFill>
              </a:rPr>
              <a:t>func-</a:t>
            </a:r>
            <a:r>
              <a:rPr lang="en-IN" b="1" i="1" dirty="0" err="1">
                <a:solidFill>
                  <a:schemeClr val="accent6">
                    <a:lumMod val="40000"/>
                    <a:lumOff val="60000"/>
                  </a:schemeClr>
                </a:solidFill>
              </a:rPr>
              <a:t>cartservice</a:t>
            </a:r>
            <a:r>
              <a:rPr lang="en-IN" b="1" i="1" dirty="0">
                <a:solidFill>
                  <a:schemeClr val="accent6">
                    <a:lumMod val="40000"/>
                    <a:lumOff val="60000"/>
                  </a:schemeClr>
                </a:solidFill>
              </a:rPr>
              <a:t> --namespace </a:t>
            </a:r>
            <a:r>
              <a:rPr lang="en-IN" b="1" i="1" dirty="0" err="1">
                <a:solidFill>
                  <a:schemeClr val="accent6">
                    <a:lumMod val="40000"/>
                    <a:lumOff val="60000"/>
                  </a:schemeClr>
                </a:solidFill>
              </a:rPr>
              <a:t>cartservice</a:t>
            </a:r>
            <a:r>
              <a:rPr lang="en-IN" b="1" i="1" dirty="0">
                <a:solidFill>
                  <a:schemeClr val="accent6">
                    <a:lumMod val="40000"/>
                    <a:lumOff val="60000"/>
                  </a:schemeClr>
                </a:solidFill>
              </a:rPr>
              <a:t> --registry registryedadev01.azurecr.io</a:t>
            </a:r>
            <a:endParaRPr lang="en-IN" b="1" dirty="0">
              <a:solidFill>
                <a:schemeClr val="accent6">
                  <a:lumMod val="40000"/>
                  <a:lumOff val="60000"/>
                </a:schemeClr>
              </a:solidFill>
            </a:endParaRPr>
          </a:p>
          <a:p>
            <a:pPr rtl="0" fontAlgn="ctr">
              <a:lnSpc>
                <a:spcPct val="150000"/>
              </a:lnSpc>
              <a:spcBef>
                <a:spcPts val="0"/>
              </a:spcBef>
              <a:spcAft>
                <a:spcPts val="0"/>
              </a:spcAft>
              <a:buClr>
                <a:schemeClr val="accent3">
                  <a:lumMod val="60000"/>
                  <a:lumOff val="40000"/>
                </a:schemeClr>
              </a:buClr>
            </a:pPr>
            <a:endParaRPr lang="en-US" sz="2000" dirty="0">
              <a:latin typeface="Clarity City"/>
            </a:endParaRPr>
          </a:p>
        </p:txBody>
      </p:sp>
    </p:spTree>
    <p:extLst>
      <p:ext uri="{BB962C8B-B14F-4D97-AF65-F5344CB8AC3E}">
        <p14:creationId xmlns:p14="http://schemas.microsoft.com/office/powerpoint/2010/main" val="366526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175249"/>
            <a:ext cx="9271817" cy="997196"/>
          </a:xfrm>
        </p:spPr>
        <p:txBody>
          <a:bodyPr/>
          <a:lstStyle/>
          <a:p>
            <a:r>
              <a:rPr lang="en-IN" sz="3600" dirty="0"/>
              <a:t>Deploying Function pods to AKS – Azure Function Core Tools</a:t>
            </a:r>
          </a:p>
        </p:txBody>
      </p:sp>
      <p:pic>
        <p:nvPicPr>
          <p:cNvPr id="7" name="Picture 6">
            <a:extLst>
              <a:ext uri="{FF2B5EF4-FFF2-40B4-BE49-F238E27FC236}">
                <a16:creationId xmlns:a16="http://schemas.microsoft.com/office/drawing/2014/main" id="{B1B20D8B-ABB8-9ADC-EC36-8A6081CF6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944" y="1371594"/>
            <a:ext cx="10575611" cy="6006973"/>
          </a:xfrm>
          <a:prstGeom prst="rect">
            <a:avLst/>
          </a:prstGeom>
        </p:spPr>
      </p:pic>
    </p:spTree>
    <p:extLst>
      <p:ext uri="{BB962C8B-B14F-4D97-AF65-F5344CB8AC3E}">
        <p14:creationId xmlns:p14="http://schemas.microsoft.com/office/powerpoint/2010/main" val="1106303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66051"/>
            <a:ext cx="10972800" cy="598305"/>
          </a:xfrm>
        </p:spPr>
        <p:txBody>
          <a:bodyPr/>
          <a:lstStyle/>
          <a:p>
            <a:pPr algn="l"/>
            <a:r>
              <a:rPr lang="en-US" b="1" i="0" dirty="0">
                <a:solidFill>
                  <a:schemeClr val="accent3">
                    <a:lumMod val="60000"/>
                    <a:lumOff val="40000"/>
                  </a:schemeClr>
                </a:solidFill>
                <a:effectLst/>
                <a:latin typeface="Segoe UI" panose="020B0502040204020203" pitchFamily="34" charset="0"/>
              </a:rPr>
              <a:t>Azure Functions on Kubernetes with KEDA</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549372"/>
            <a:ext cx="10972800" cy="2800767"/>
          </a:xfrm>
        </p:spPr>
        <p:txBody>
          <a:bodyPr/>
          <a:lstStyle/>
          <a:p>
            <a:pPr fontAlgn="ctr">
              <a:lnSpc>
                <a:spcPct val="150000"/>
              </a:lnSpc>
              <a:buClr>
                <a:schemeClr val="accent3">
                  <a:lumMod val="60000"/>
                  <a:lumOff val="40000"/>
                </a:schemeClr>
              </a:buClr>
            </a:pPr>
            <a:r>
              <a:rPr lang="en-IN" b="1" dirty="0">
                <a:latin typeface="Clarity City"/>
              </a:rPr>
              <a:t>Target state for cloud scale deployments and expansion</a:t>
            </a:r>
          </a:p>
          <a:p>
            <a:pPr fontAlgn="ctr">
              <a:lnSpc>
                <a:spcPct val="150000"/>
              </a:lnSpc>
              <a:buClr>
                <a:schemeClr val="accent3">
                  <a:lumMod val="60000"/>
                  <a:lumOff val="40000"/>
                </a:schemeClr>
              </a:buClr>
            </a:pPr>
            <a:endParaRPr lang="en-IN" b="1" dirty="0">
              <a:latin typeface="Clarity City"/>
            </a:endParaRPr>
          </a:p>
          <a:p>
            <a:pPr marL="742950" lvl="1" indent="-285750" rtl="0" fontAlgn="ctr">
              <a:spcBef>
                <a:spcPts val="0"/>
              </a:spcBef>
              <a:spcAft>
                <a:spcPts val="0"/>
              </a:spcAft>
              <a:buClr>
                <a:schemeClr val="accent3">
                  <a:lumMod val="60000"/>
                  <a:lumOff val="40000"/>
                </a:schemeClr>
              </a:buClr>
              <a:buFont typeface="Wingdings" panose="05000000000000000000" pitchFamily="2" charset="2"/>
              <a:buChar char="Ø"/>
            </a:pPr>
            <a:r>
              <a:rPr lang="en-IN" sz="2000" b="0" i="0" dirty="0">
                <a:solidFill>
                  <a:schemeClr val="bg1"/>
                </a:solidFill>
                <a:effectLst/>
                <a:latin typeface="Clarity City"/>
              </a:rPr>
              <a:t>Move the new services as &amp; when they are ready to be moved to the cloud</a:t>
            </a:r>
          </a:p>
          <a:p>
            <a:pPr marL="457200" lvl="1" rtl="0" fontAlgn="ctr">
              <a:spcBef>
                <a:spcPts val="0"/>
              </a:spcBef>
              <a:spcAft>
                <a:spcPts val="0"/>
              </a:spcAft>
              <a:buClr>
                <a:schemeClr val="accent3">
                  <a:lumMod val="60000"/>
                  <a:lumOff val="40000"/>
                </a:schemeClr>
              </a:buClr>
            </a:pPr>
            <a:endParaRPr lang="en-IN" sz="2000" b="0" i="0" dirty="0">
              <a:solidFill>
                <a:schemeClr val="bg1"/>
              </a:solidFill>
              <a:effectLst/>
              <a:latin typeface="Clarity City"/>
            </a:endParaRPr>
          </a:p>
          <a:p>
            <a:pPr marL="742950" lvl="1" indent="-285750" rtl="0" fontAlgn="ctr">
              <a:spcBef>
                <a:spcPts val="0"/>
              </a:spcBef>
              <a:spcAft>
                <a:spcPts val="0"/>
              </a:spcAft>
              <a:buClr>
                <a:schemeClr val="accent3">
                  <a:lumMod val="60000"/>
                  <a:lumOff val="40000"/>
                </a:schemeClr>
              </a:buClr>
              <a:buFont typeface="Wingdings" panose="05000000000000000000" pitchFamily="2" charset="2"/>
              <a:buChar char="Ø"/>
            </a:pPr>
            <a:r>
              <a:rPr lang="en-IN" sz="2000" b="0" i="0" dirty="0">
                <a:solidFill>
                  <a:schemeClr val="bg1"/>
                </a:solidFill>
                <a:effectLst/>
                <a:latin typeface="Clarity City"/>
              </a:rPr>
              <a:t>You still have options to run the services as is in Azure Functions, containerize and run in Functions or deploy to AKS to fit the ecosystem design (standardized deployment and management)</a:t>
            </a:r>
          </a:p>
          <a:p>
            <a:pPr rtl="0" fontAlgn="ctr">
              <a:lnSpc>
                <a:spcPct val="150000"/>
              </a:lnSpc>
              <a:spcBef>
                <a:spcPts val="0"/>
              </a:spcBef>
              <a:spcAft>
                <a:spcPts val="0"/>
              </a:spcAft>
              <a:buClr>
                <a:schemeClr val="accent3">
                  <a:lumMod val="60000"/>
                  <a:lumOff val="40000"/>
                </a:schemeClr>
              </a:buClr>
            </a:pPr>
            <a:endParaRPr lang="en-US" sz="2000" dirty="0">
              <a:latin typeface="Clarity City"/>
            </a:endParaRPr>
          </a:p>
        </p:txBody>
      </p:sp>
    </p:spTree>
    <p:extLst>
      <p:ext uri="{BB962C8B-B14F-4D97-AF65-F5344CB8AC3E}">
        <p14:creationId xmlns:p14="http://schemas.microsoft.com/office/powerpoint/2010/main" val="114583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DB10-5D16-458A-9D51-EA73716C3B97}"/>
              </a:ext>
            </a:extLst>
          </p:cNvPr>
          <p:cNvSpPr>
            <a:spLocks noGrp="1"/>
          </p:cNvSpPr>
          <p:nvPr>
            <p:ph type="title"/>
          </p:nvPr>
        </p:nvSpPr>
        <p:spPr>
          <a:xfrm>
            <a:off x="702259" y="3041575"/>
            <a:ext cx="10972800" cy="1196610"/>
          </a:xfrm>
        </p:spPr>
        <p:txBody>
          <a:bodyPr/>
          <a:lstStyle/>
          <a:p>
            <a:r>
              <a:rPr lang="en-IN" dirty="0"/>
              <a:t>Demo: Packaging &amp; Deploying Function apps to AKS</a:t>
            </a:r>
          </a:p>
        </p:txBody>
      </p:sp>
    </p:spTree>
    <p:extLst>
      <p:ext uri="{BB962C8B-B14F-4D97-AF65-F5344CB8AC3E}">
        <p14:creationId xmlns:p14="http://schemas.microsoft.com/office/powerpoint/2010/main" val="3999745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66051"/>
            <a:ext cx="10972800" cy="598305"/>
          </a:xfrm>
        </p:spPr>
        <p:txBody>
          <a:bodyPr/>
          <a:lstStyle/>
          <a:p>
            <a:pPr algn="l"/>
            <a:r>
              <a:rPr lang="en-US" b="1" i="0" dirty="0">
                <a:solidFill>
                  <a:schemeClr val="accent3">
                    <a:lumMod val="60000"/>
                    <a:lumOff val="40000"/>
                  </a:schemeClr>
                </a:solidFill>
                <a:effectLst/>
                <a:latin typeface="Segoe UI" panose="020B0502040204020203" pitchFamily="34" charset="0"/>
              </a:rPr>
              <a:t>References</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549372"/>
            <a:ext cx="10972800" cy="3908762"/>
          </a:xfrm>
        </p:spPr>
        <p:txBody>
          <a:bodyPr/>
          <a:lstStyle/>
          <a:p>
            <a:pPr marL="0" marR="0">
              <a:spcBef>
                <a:spcPts val="0"/>
              </a:spcBef>
              <a:spcAft>
                <a:spcPts val="0"/>
              </a:spcAft>
            </a:pPr>
            <a:r>
              <a:rPr lang="en-IN" sz="2800" dirty="0">
                <a:effectLst/>
                <a:latin typeface="Clarity City"/>
              </a:rPr>
              <a:t>Containerizing the function apps and deploying to </a:t>
            </a:r>
            <a:r>
              <a:rPr lang="en-IN" sz="2800">
                <a:effectLst/>
                <a:latin typeface="Clarity City"/>
              </a:rPr>
              <a:t>AKS Cluster</a:t>
            </a:r>
          </a:p>
          <a:p>
            <a:pPr marL="0" marR="0">
              <a:spcBef>
                <a:spcPts val="0"/>
              </a:spcBef>
              <a:spcAft>
                <a:spcPts val="0"/>
              </a:spcAft>
            </a:pPr>
            <a:endParaRPr lang="en-IN" sz="2800" dirty="0">
              <a:effectLst/>
              <a:latin typeface="Clarity City"/>
            </a:endParaRPr>
          </a:p>
          <a:p>
            <a:pPr marL="0" marR="0">
              <a:spcBef>
                <a:spcPts val="0"/>
              </a:spcBef>
              <a:spcAft>
                <a:spcPts val="0"/>
              </a:spcAft>
            </a:pPr>
            <a:r>
              <a:rPr lang="en-IN" dirty="0">
                <a:effectLst/>
                <a:latin typeface="Clarity City"/>
                <a:hlinkClick r:id="rId2">
                  <a:extLst>
                    <a:ext uri="{A12FA001-AC4F-418D-AE19-62706E023703}">
                      <ahyp:hlinkClr xmlns:ahyp="http://schemas.microsoft.com/office/drawing/2018/hyperlinkcolor" val="tx"/>
                    </a:ext>
                  </a:extLst>
                </a:hlinkClick>
              </a:rPr>
              <a:t>https://learn.microsoft.com/en-us/azure/azure-functions/functions-kubernetes-keda#deploying-a-function-app-to-kubernetes</a:t>
            </a:r>
            <a:endParaRPr lang="en-IN" dirty="0">
              <a:effectLst/>
              <a:latin typeface="Clarity City"/>
            </a:endParaRPr>
          </a:p>
          <a:p>
            <a:pPr marL="0" marR="0">
              <a:spcBef>
                <a:spcPts val="0"/>
              </a:spcBef>
              <a:spcAft>
                <a:spcPts val="0"/>
              </a:spcAft>
            </a:pPr>
            <a:endParaRPr lang="en-IN" dirty="0">
              <a:effectLst/>
              <a:latin typeface="Clarity City"/>
            </a:endParaRPr>
          </a:p>
          <a:p>
            <a:pPr marL="0" marR="0">
              <a:spcBef>
                <a:spcPts val="0"/>
              </a:spcBef>
              <a:spcAft>
                <a:spcPts val="0"/>
              </a:spcAft>
            </a:pPr>
            <a:r>
              <a:rPr lang="en-IN" dirty="0">
                <a:effectLst/>
                <a:latin typeface="Clarity City"/>
                <a:hlinkClick r:id="rId3">
                  <a:extLst>
                    <a:ext uri="{A12FA001-AC4F-418D-AE19-62706E023703}">
                      <ahyp:hlinkClr xmlns:ahyp="http://schemas.microsoft.com/office/drawing/2018/hyperlinkcolor" val="tx"/>
                    </a:ext>
                  </a:extLst>
                </a:hlinkClick>
              </a:rPr>
              <a:t>https://learn.microsoft.com/en-us/azure/azure-functions/functions-core-tools-reference?tabs=v2#func-kubernetes-deploy</a:t>
            </a:r>
            <a:endParaRPr lang="en-IN" dirty="0">
              <a:effectLst/>
              <a:latin typeface="Clarity City"/>
            </a:endParaRPr>
          </a:p>
          <a:p>
            <a:pPr marL="0" marR="0">
              <a:spcBef>
                <a:spcPts val="0"/>
              </a:spcBef>
              <a:spcAft>
                <a:spcPts val="0"/>
              </a:spcAft>
            </a:pPr>
            <a:endParaRPr lang="en-IN" dirty="0">
              <a:effectLst/>
              <a:latin typeface="Clarity City"/>
            </a:endParaRPr>
          </a:p>
          <a:p>
            <a:pPr marL="0" marR="0">
              <a:spcBef>
                <a:spcPts val="0"/>
              </a:spcBef>
              <a:spcAft>
                <a:spcPts val="0"/>
              </a:spcAft>
            </a:pPr>
            <a:r>
              <a:rPr lang="en-IN" dirty="0">
                <a:effectLst/>
                <a:latin typeface="Clarity City"/>
                <a:hlinkClick r:id="rId4">
                  <a:extLst>
                    <a:ext uri="{A12FA001-AC4F-418D-AE19-62706E023703}">
                      <ahyp:hlinkClr xmlns:ahyp="http://schemas.microsoft.com/office/drawing/2018/hyperlinkcolor" val="tx"/>
                    </a:ext>
                  </a:extLst>
                </a:hlinkClick>
              </a:rPr>
              <a:t>https://github.com/kedacore/sample-hello-world-azure-functions</a:t>
            </a:r>
            <a:endParaRPr lang="en-IN" dirty="0">
              <a:effectLst/>
              <a:latin typeface="Clarity City"/>
            </a:endParaRPr>
          </a:p>
          <a:p>
            <a:pPr rtl="0" fontAlgn="ctr">
              <a:lnSpc>
                <a:spcPct val="150000"/>
              </a:lnSpc>
              <a:spcBef>
                <a:spcPts val="0"/>
              </a:spcBef>
              <a:spcAft>
                <a:spcPts val="0"/>
              </a:spcAft>
              <a:buClr>
                <a:schemeClr val="accent3">
                  <a:lumMod val="60000"/>
                  <a:lumOff val="40000"/>
                </a:schemeClr>
              </a:buClr>
            </a:pPr>
            <a:endParaRPr lang="en-US" sz="2000" dirty="0">
              <a:latin typeface="Clarity City"/>
            </a:endParaRPr>
          </a:p>
        </p:txBody>
      </p:sp>
    </p:spTree>
    <p:extLst>
      <p:ext uri="{BB962C8B-B14F-4D97-AF65-F5344CB8AC3E}">
        <p14:creationId xmlns:p14="http://schemas.microsoft.com/office/powerpoint/2010/main" val="540858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2230B6-FFB0-6CCC-0271-85252C53E987}"/>
              </a:ext>
            </a:extLst>
          </p:cNvPr>
          <p:cNvSpPr/>
          <p:nvPr/>
        </p:nvSpPr>
        <p:spPr>
          <a:xfrm>
            <a:off x="5029478" y="254335"/>
            <a:ext cx="4571444" cy="769441"/>
          </a:xfrm>
          <a:prstGeom prst="rect">
            <a:avLst/>
          </a:prstGeom>
        </p:spPr>
        <p:txBody>
          <a:bodyPr wrap="none">
            <a:spAutoFit/>
          </a:bodyPr>
          <a:lstStyle/>
          <a:p>
            <a:r>
              <a:rPr lang="en-IN" sz="4400" b="1" spc="-60" dirty="0">
                <a:ln w="3175">
                  <a:noFill/>
                </a:ln>
                <a:solidFill>
                  <a:schemeClr val="bg1"/>
                </a:solidFill>
                <a:latin typeface="Segoe UI" pitchFamily="34" charset="0"/>
                <a:cs typeface="Segoe UI" pitchFamily="34" charset="0"/>
              </a:rPr>
              <a:t>Platinum Partner</a:t>
            </a:r>
          </a:p>
        </p:txBody>
      </p:sp>
      <p:grpSp>
        <p:nvGrpSpPr>
          <p:cNvPr id="25" name="Group 24">
            <a:extLst>
              <a:ext uri="{FF2B5EF4-FFF2-40B4-BE49-F238E27FC236}">
                <a16:creationId xmlns:a16="http://schemas.microsoft.com/office/drawing/2014/main" id="{3C4F03DB-EEC1-04D9-DCE9-B7C124BE9135}"/>
              </a:ext>
            </a:extLst>
          </p:cNvPr>
          <p:cNvGrpSpPr/>
          <p:nvPr/>
        </p:nvGrpSpPr>
        <p:grpSpPr>
          <a:xfrm>
            <a:off x="5621825" y="1163866"/>
            <a:ext cx="3341593" cy="1212843"/>
            <a:chOff x="5621825" y="1050976"/>
            <a:chExt cx="3341593" cy="1212843"/>
          </a:xfrm>
        </p:grpSpPr>
        <p:sp>
          <p:nvSpPr>
            <p:cNvPr id="24" name="Rectangle: Rounded Corners 23">
              <a:extLst>
                <a:ext uri="{FF2B5EF4-FFF2-40B4-BE49-F238E27FC236}">
                  <a16:creationId xmlns:a16="http://schemas.microsoft.com/office/drawing/2014/main" id="{6F677F80-645F-E040-928E-C486C7108244}"/>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Logo&#10;&#10;Description automatically generated">
              <a:extLst>
                <a:ext uri="{FF2B5EF4-FFF2-40B4-BE49-F238E27FC236}">
                  <a16:creationId xmlns:a16="http://schemas.microsoft.com/office/drawing/2014/main" id="{4544A297-488F-B909-6EA1-B2DD5E23E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172" y="1113774"/>
              <a:ext cx="2584054" cy="996935"/>
            </a:xfrm>
            <a:prstGeom prst="rect">
              <a:avLst/>
            </a:prstGeom>
          </p:spPr>
        </p:pic>
      </p:grpSp>
      <p:sp>
        <p:nvSpPr>
          <p:cNvPr id="3" name="Rectangle 2">
            <a:extLst>
              <a:ext uri="{FF2B5EF4-FFF2-40B4-BE49-F238E27FC236}">
                <a16:creationId xmlns:a16="http://schemas.microsoft.com/office/drawing/2014/main" id="{42B275A5-9A0C-3DF2-C65E-1D1B9862DC00}"/>
              </a:ext>
            </a:extLst>
          </p:cNvPr>
          <p:cNvSpPr/>
          <p:nvPr/>
        </p:nvSpPr>
        <p:spPr>
          <a:xfrm>
            <a:off x="5580751" y="2799226"/>
            <a:ext cx="3468898" cy="769441"/>
          </a:xfrm>
          <a:prstGeom prst="rect">
            <a:avLst/>
          </a:prstGeom>
        </p:spPr>
        <p:txBody>
          <a:bodyPr wrap="none">
            <a:spAutoFit/>
          </a:bodyPr>
          <a:lstStyle/>
          <a:p>
            <a:r>
              <a:rPr lang="en-IN" sz="4400" b="1" spc="-60" dirty="0">
                <a:ln w="3175">
                  <a:noFill/>
                </a:ln>
                <a:solidFill>
                  <a:schemeClr val="bg1"/>
                </a:solidFill>
                <a:latin typeface="Segoe UI" pitchFamily="34" charset="0"/>
                <a:cs typeface="Segoe UI" pitchFamily="34" charset="0"/>
              </a:rPr>
              <a:t>Gold Partner</a:t>
            </a:r>
          </a:p>
        </p:txBody>
      </p:sp>
      <p:sp>
        <p:nvSpPr>
          <p:cNvPr id="4" name="Rectangle 3">
            <a:extLst>
              <a:ext uri="{FF2B5EF4-FFF2-40B4-BE49-F238E27FC236}">
                <a16:creationId xmlns:a16="http://schemas.microsoft.com/office/drawing/2014/main" id="{66913931-49AD-7789-DFA2-E14B8BEC608A}"/>
              </a:ext>
            </a:extLst>
          </p:cNvPr>
          <p:cNvSpPr/>
          <p:nvPr/>
        </p:nvSpPr>
        <p:spPr>
          <a:xfrm>
            <a:off x="5483000" y="5376779"/>
            <a:ext cx="3664401" cy="769441"/>
          </a:xfrm>
          <a:prstGeom prst="rect">
            <a:avLst/>
          </a:prstGeom>
        </p:spPr>
        <p:txBody>
          <a:bodyPr wrap="none">
            <a:spAutoFit/>
          </a:bodyPr>
          <a:lstStyle/>
          <a:p>
            <a:r>
              <a:rPr lang="en-IN" sz="4400" b="1" spc="-60" dirty="0">
                <a:ln w="3175">
                  <a:noFill/>
                </a:ln>
                <a:solidFill>
                  <a:schemeClr val="bg1"/>
                </a:solidFill>
                <a:latin typeface="Segoe UI" pitchFamily="34" charset="0"/>
                <a:cs typeface="Segoe UI" pitchFamily="34" charset="0"/>
              </a:rPr>
              <a:t>Silver Partner</a:t>
            </a:r>
          </a:p>
        </p:txBody>
      </p:sp>
      <p:grpSp>
        <p:nvGrpSpPr>
          <p:cNvPr id="23" name="Group 22">
            <a:extLst>
              <a:ext uri="{FF2B5EF4-FFF2-40B4-BE49-F238E27FC236}">
                <a16:creationId xmlns:a16="http://schemas.microsoft.com/office/drawing/2014/main" id="{482A7A5B-0C00-FBAF-8981-DA4A0CE22659}"/>
              </a:ext>
            </a:extLst>
          </p:cNvPr>
          <p:cNvGrpSpPr/>
          <p:nvPr/>
        </p:nvGrpSpPr>
        <p:grpSpPr>
          <a:xfrm>
            <a:off x="3374303" y="3719685"/>
            <a:ext cx="7343575" cy="1238352"/>
            <a:chOff x="3631133" y="3627072"/>
            <a:chExt cx="7343575" cy="1238352"/>
          </a:xfrm>
        </p:grpSpPr>
        <p:grpSp>
          <p:nvGrpSpPr>
            <p:cNvPr id="18" name="Group 17">
              <a:extLst>
                <a:ext uri="{FF2B5EF4-FFF2-40B4-BE49-F238E27FC236}">
                  <a16:creationId xmlns:a16="http://schemas.microsoft.com/office/drawing/2014/main" id="{C7350E86-726F-119B-77D9-BDC7F13F0F8F}"/>
                </a:ext>
              </a:extLst>
            </p:cNvPr>
            <p:cNvGrpSpPr/>
            <p:nvPr/>
          </p:nvGrpSpPr>
          <p:grpSpPr>
            <a:xfrm>
              <a:off x="7633115" y="3652581"/>
              <a:ext cx="3341593" cy="1212843"/>
              <a:chOff x="7633115" y="3652581"/>
              <a:chExt cx="3341593" cy="1212843"/>
            </a:xfrm>
          </p:grpSpPr>
          <p:sp>
            <p:nvSpPr>
              <p:cNvPr id="12" name="Rectangle: Rounded Corners 11">
                <a:extLst>
                  <a:ext uri="{FF2B5EF4-FFF2-40B4-BE49-F238E27FC236}">
                    <a16:creationId xmlns:a16="http://schemas.microsoft.com/office/drawing/2014/main" id="{2A42D013-F94C-8C8D-8B37-53DADBA9175E}"/>
                  </a:ext>
                </a:extLst>
              </p:cNvPr>
              <p:cNvSpPr/>
              <p:nvPr/>
            </p:nvSpPr>
            <p:spPr bwMode="auto">
              <a:xfrm>
                <a:off x="7633115" y="3652581"/>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Logo&#10;&#10;Description automatically generated">
                <a:extLst>
                  <a:ext uri="{FF2B5EF4-FFF2-40B4-BE49-F238E27FC236}">
                    <a16:creationId xmlns:a16="http://schemas.microsoft.com/office/drawing/2014/main" id="{1B5A5971-FD83-695C-D63D-96F712501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118" y="3719685"/>
                <a:ext cx="2695586" cy="1078635"/>
              </a:xfrm>
              <a:prstGeom prst="rect">
                <a:avLst/>
              </a:prstGeom>
            </p:spPr>
          </p:pic>
        </p:grpSp>
        <p:grpSp>
          <p:nvGrpSpPr>
            <p:cNvPr id="22" name="Group 21">
              <a:extLst>
                <a:ext uri="{FF2B5EF4-FFF2-40B4-BE49-F238E27FC236}">
                  <a16:creationId xmlns:a16="http://schemas.microsoft.com/office/drawing/2014/main" id="{B994613B-4E62-9702-8618-B7BC7DC19C10}"/>
                </a:ext>
              </a:extLst>
            </p:cNvPr>
            <p:cNvGrpSpPr/>
            <p:nvPr/>
          </p:nvGrpSpPr>
          <p:grpSpPr>
            <a:xfrm>
              <a:off x="3631133" y="3627072"/>
              <a:ext cx="3341593" cy="1212843"/>
              <a:chOff x="3631133" y="3627072"/>
              <a:chExt cx="3341593" cy="1212843"/>
            </a:xfrm>
          </p:grpSpPr>
          <p:sp>
            <p:nvSpPr>
              <p:cNvPr id="20" name="Rectangle: Rounded Corners 19">
                <a:extLst>
                  <a:ext uri="{FF2B5EF4-FFF2-40B4-BE49-F238E27FC236}">
                    <a16:creationId xmlns:a16="http://schemas.microsoft.com/office/drawing/2014/main" id="{82B14202-77CC-A4E8-8DE6-C38465822434}"/>
                  </a:ext>
                </a:extLst>
              </p:cNvPr>
              <p:cNvSpPr/>
              <p:nvPr/>
            </p:nvSpPr>
            <p:spPr bwMode="auto">
              <a:xfrm>
                <a:off x="3631133" y="3627072"/>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text, tableware, plate, dishware&#10;&#10;Description automatically generated">
                <a:extLst>
                  <a:ext uri="{FF2B5EF4-FFF2-40B4-BE49-F238E27FC236}">
                    <a16:creationId xmlns:a16="http://schemas.microsoft.com/office/drawing/2014/main" id="{001F0265-0267-2361-9ADC-00250A700E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522" y="3851297"/>
                <a:ext cx="2488815" cy="877283"/>
              </a:xfrm>
              <a:prstGeom prst="rect">
                <a:avLst/>
              </a:prstGeom>
            </p:spPr>
          </p:pic>
        </p:grpSp>
      </p:grpSp>
      <p:grpSp>
        <p:nvGrpSpPr>
          <p:cNvPr id="31" name="Group 30">
            <a:extLst>
              <a:ext uri="{FF2B5EF4-FFF2-40B4-BE49-F238E27FC236}">
                <a16:creationId xmlns:a16="http://schemas.microsoft.com/office/drawing/2014/main" id="{E5ADC450-F1B2-7D8B-DEFD-FF518F3AF297}"/>
              </a:ext>
            </a:extLst>
          </p:cNvPr>
          <p:cNvGrpSpPr/>
          <p:nvPr/>
        </p:nvGrpSpPr>
        <p:grpSpPr>
          <a:xfrm>
            <a:off x="2054914" y="6313028"/>
            <a:ext cx="3341593" cy="1212843"/>
            <a:chOff x="2054914" y="6362187"/>
            <a:chExt cx="3341593" cy="1212843"/>
          </a:xfrm>
        </p:grpSpPr>
        <p:sp>
          <p:nvSpPr>
            <p:cNvPr id="28" name="Rectangle: Rounded Corners 27">
              <a:extLst>
                <a:ext uri="{FF2B5EF4-FFF2-40B4-BE49-F238E27FC236}">
                  <a16:creationId xmlns:a16="http://schemas.microsoft.com/office/drawing/2014/main" id="{4DDAFCA7-7416-DF3B-3649-947810881BAE}"/>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 clipart, vector graphics&#10;&#10;Description automatically generated">
              <a:extLst>
                <a:ext uri="{FF2B5EF4-FFF2-40B4-BE49-F238E27FC236}">
                  <a16:creationId xmlns:a16="http://schemas.microsoft.com/office/drawing/2014/main" id="{4B799756-3772-C25F-8AF1-197D9C801C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4646" y="6522343"/>
              <a:ext cx="2602129" cy="892530"/>
            </a:xfrm>
            <a:prstGeom prst="rect">
              <a:avLst/>
            </a:prstGeom>
          </p:spPr>
        </p:pic>
      </p:grpSp>
      <p:grpSp>
        <p:nvGrpSpPr>
          <p:cNvPr id="30" name="Group 29">
            <a:extLst>
              <a:ext uri="{FF2B5EF4-FFF2-40B4-BE49-F238E27FC236}">
                <a16:creationId xmlns:a16="http://schemas.microsoft.com/office/drawing/2014/main" id="{82852F02-B0DE-253F-3C98-6244EDE9EE94}"/>
              </a:ext>
            </a:extLst>
          </p:cNvPr>
          <p:cNvGrpSpPr/>
          <p:nvPr/>
        </p:nvGrpSpPr>
        <p:grpSpPr>
          <a:xfrm>
            <a:off x="9147401" y="6313028"/>
            <a:ext cx="3341593" cy="1212843"/>
            <a:chOff x="9147401" y="6362187"/>
            <a:chExt cx="3341593" cy="1212843"/>
          </a:xfrm>
        </p:grpSpPr>
        <p:sp>
          <p:nvSpPr>
            <p:cNvPr id="26" name="Rectangle: Rounded Corners 25">
              <a:extLst>
                <a:ext uri="{FF2B5EF4-FFF2-40B4-BE49-F238E27FC236}">
                  <a16:creationId xmlns:a16="http://schemas.microsoft.com/office/drawing/2014/main" id="{FD4763A9-7D3F-6DA6-60CC-E70CDE8EE682}"/>
                </a:ext>
              </a:extLst>
            </p:cNvPr>
            <p:cNvSpPr/>
            <p:nvPr/>
          </p:nvSpPr>
          <p:spPr bwMode="auto">
            <a:xfrm>
              <a:off x="9147401"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Logo&#10;&#10;Description automatically generated">
              <a:extLst>
                <a:ext uri="{FF2B5EF4-FFF2-40B4-BE49-F238E27FC236}">
                  <a16:creationId xmlns:a16="http://schemas.microsoft.com/office/drawing/2014/main" id="{91A45E6E-65E2-A232-86BC-0C878380BB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5503" y="6362752"/>
              <a:ext cx="1665388" cy="1211713"/>
            </a:xfrm>
            <a:prstGeom prst="rect">
              <a:avLst/>
            </a:prstGeom>
          </p:spPr>
        </p:pic>
      </p:grpSp>
      <p:grpSp>
        <p:nvGrpSpPr>
          <p:cNvPr id="29" name="Group 28">
            <a:extLst>
              <a:ext uri="{FF2B5EF4-FFF2-40B4-BE49-F238E27FC236}">
                <a16:creationId xmlns:a16="http://schemas.microsoft.com/office/drawing/2014/main" id="{2BECB3D9-A2D8-363D-F2ED-24D7A27DBB8E}"/>
              </a:ext>
            </a:extLst>
          </p:cNvPr>
          <p:cNvGrpSpPr/>
          <p:nvPr/>
        </p:nvGrpSpPr>
        <p:grpSpPr>
          <a:xfrm>
            <a:off x="5601158" y="6157655"/>
            <a:ext cx="3341593" cy="1523588"/>
            <a:chOff x="5644402" y="6157655"/>
            <a:chExt cx="3341593" cy="1523588"/>
          </a:xfrm>
        </p:grpSpPr>
        <p:sp>
          <p:nvSpPr>
            <p:cNvPr id="27" name="Rectangle: Rounded Corners 26">
              <a:extLst>
                <a:ext uri="{FF2B5EF4-FFF2-40B4-BE49-F238E27FC236}">
                  <a16:creationId xmlns:a16="http://schemas.microsoft.com/office/drawing/2014/main" id="{69C96F41-6DB3-CFA4-A8A9-E651D1B424DB}"/>
                </a:ext>
              </a:extLst>
            </p:cNvPr>
            <p:cNvSpPr/>
            <p:nvPr/>
          </p:nvSpPr>
          <p:spPr bwMode="auto">
            <a:xfrm>
              <a:off x="5644402" y="6313028"/>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Logo&#10;&#10;Description automatically generated">
              <a:extLst>
                <a:ext uri="{FF2B5EF4-FFF2-40B4-BE49-F238E27FC236}">
                  <a16:creationId xmlns:a16="http://schemas.microsoft.com/office/drawing/2014/main" id="{ACE63A88-AB55-9617-F1D6-917CF409179F}"/>
                </a:ext>
              </a:extLst>
            </p:cNvPr>
            <p:cNvPicPr>
              <a:picLocks noChangeAspect="1"/>
            </p:cNvPicPr>
            <p:nvPr/>
          </p:nvPicPr>
          <p:blipFill rotWithShape="1">
            <a:blip r:embed="rId7">
              <a:extLst>
                <a:ext uri="{28A0092B-C50C-407E-A947-70E740481C1C}">
                  <a14:useLocalDpi xmlns:a14="http://schemas.microsoft.com/office/drawing/2010/main" val="0"/>
                </a:ext>
              </a:extLst>
            </a:blip>
            <a:srcRect t="18360" b="24177"/>
            <a:stretch/>
          </p:blipFill>
          <p:spPr>
            <a:xfrm>
              <a:off x="5989498" y="6157655"/>
              <a:ext cx="2651400" cy="1523588"/>
            </a:xfrm>
            <a:prstGeom prst="rect">
              <a:avLst/>
            </a:prstGeom>
          </p:spPr>
        </p:pic>
      </p:grpSp>
    </p:spTree>
    <p:extLst>
      <p:ext uri="{BB962C8B-B14F-4D97-AF65-F5344CB8AC3E}">
        <p14:creationId xmlns:p14="http://schemas.microsoft.com/office/powerpoint/2010/main" val="2269411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331014"/>
            <a:ext cx="6870875" cy="686406"/>
          </a:xfrm>
        </p:spPr>
        <p:txBody>
          <a:bodyPr/>
          <a:lstStyle/>
          <a:p>
            <a:r>
              <a:rPr lang="en-IN" sz="4400" b="1" dirty="0">
                <a:latin typeface="Segoe UI"/>
                <a:cs typeface="Segoe UI"/>
              </a:rPr>
              <a:t>Sriram Ganesan</a:t>
            </a:r>
            <a:endParaRPr lang="en-US" dirty="0"/>
          </a:p>
        </p:txBody>
      </p:sp>
      <p:pic>
        <p:nvPicPr>
          <p:cNvPr id="4" name="Picture 3">
            <a:extLst>
              <a:ext uri="{FF2B5EF4-FFF2-40B4-BE49-F238E27FC236}">
                <a16:creationId xmlns:a16="http://schemas.microsoft.com/office/drawing/2014/main" id="{A596A509-C5AA-5C7D-E7D3-85757923AEE8}"/>
              </a:ext>
            </a:extLst>
          </p:cNvPr>
          <p:cNvPicPr>
            <a:picLocks noChangeAspect="1"/>
          </p:cNvPicPr>
          <p:nvPr/>
        </p:nvPicPr>
        <p:blipFill>
          <a:blip r:embed="rId2"/>
          <a:stretch>
            <a:fillRect/>
          </a:stretch>
        </p:blipFill>
        <p:spPr>
          <a:xfrm>
            <a:off x="2698281" y="2452662"/>
            <a:ext cx="3370899" cy="3423432"/>
          </a:xfrm>
          <a:prstGeom prst="flowChartConnector">
            <a:avLst/>
          </a:prstGeom>
        </p:spPr>
      </p:pic>
      <p:sp>
        <p:nvSpPr>
          <p:cNvPr id="10" name="Text Placeholder 6">
            <a:extLst>
              <a:ext uri="{FF2B5EF4-FFF2-40B4-BE49-F238E27FC236}">
                <a16:creationId xmlns:a16="http://schemas.microsoft.com/office/drawing/2014/main" id="{3638E969-949E-7E2F-25BB-24E15CF38B8C}"/>
              </a:ext>
            </a:extLst>
          </p:cNvPr>
          <p:cNvSpPr>
            <a:spLocks noGrp="1"/>
          </p:cNvSpPr>
          <p:nvPr>
            <p:ph type="body" sz="quarter" idx="12"/>
          </p:nvPr>
        </p:nvSpPr>
        <p:spPr>
          <a:xfrm>
            <a:off x="6252112" y="4500469"/>
            <a:ext cx="5486400" cy="2308324"/>
          </a:xfrm>
          <a:prstGeom prst="rect">
            <a:avLst/>
          </a:prstGeom>
        </p:spPr>
        <p:txBody>
          <a:bodyPr/>
          <a:lstStyle/>
          <a:p>
            <a:r>
              <a:rPr lang="en-US" sz="2400" dirty="0">
                <a:latin typeface="Segoe UI" pitchFamily="34" charset="0"/>
                <a:cs typeface="Segoe UI" pitchFamily="34" charset="0"/>
              </a:rPr>
              <a:t>Architect- Cloud Transformation &amp; Engineering at Virtusa </a:t>
            </a:r>
          </a:p>
          <a:p>
            <a:r>
              <a:rPr lang="en-US" dirty="0">
                <a:latin typeface="Segoe UI" pitchFamily="34" charset="0"/>
              </a:rPr>
              <a:t>GitHub: @</a:t>
            </a:r>
            <a:r>
              <a:rPr lang="en-IN" dirty="0">
                <a:latin typeface="Segoe UI" pitchFamily="34" charset="0"/>
                <a:hlinkClick r:id="rId3">
                  <a:extLst>
                    <a:ext uri="{A12FA001-AC4F-418D-AE19-62706E023703}">
                      <ahyp:hlinkClr xmlns:ahyp="http://schemas.microsoft.com/office/drawing/2018/hyperlinkcolor" val="tx"/>
                    </a:ext>
                  </a:extLst>
                </a:hlinkClick>
              </a:rPr>
              <a:t>ArchNomad87</a:t>
            </a:r>
            <a:endParaRPr lang="en-IN" dirty="0">
              <a:latin typeface="Segoe UI" pitchFamily="34" charset="0"/>
            </a:endParaRPr>
          </a:p>
          <a:p>
            <a:r>
              <a:rPr lang="en-IN" dirty="0">
                <a:latin typeface="Segoe UI" pitchFamily="34" charset="0"/>
              </a:rPr>
              <a:t>LinkedIn: @</a:t>
            </a:r>
            <a:r>
              <a:rPr lang="en-IN" i="0" dirty="0">
                <a:effectLst/>
                <a:hlinkClick r:id="rId4">
                  <a:extLst>
                    <a:ext uri="{A12FA001-AC4F-418D-AE19-62706E023703}">
                      <ahyp:hlinkClr xmlns:ahyp="http://schemas.microsoft.com/office/drawing/2018/hyperlinkcolor" val="tx"/>
                    </a:ext>
                  </a:extLst>
                </a:hlinkClick>
              </a:rPr>
              <a:t>Sriram Ganesan</a:t>
            </a:r>
            <a:endParaRPr lang="en-IN" i="0" dirty="0">
              <a:effectLst/>
            </a:endParaRPr>
          </a:p>
          <a:p>
            <a:r>
              <a:rPr lang="en-IN" dirty="0">
                <a:latin typeface="Segoe UI" pitchFamily="34" charset="0"/>
              </a:rPr>
              <a:t>Blog: </a:t>
            </a:r>
            <a:r>
              <a:rPr lang="en-IN" dirty="0">
                <a:latin typeface="Segoe UI" pitchFamily="34" charset="0"/>
                <a:hlinkClick r:id="rId5">
                  <a:extLst>
                    <a:ext uri="{A12FA001-AC4F-418D-AE19-62706E023703}">
                      <ahyp:hlinkClr xmlns:ahyp="http://schemas.microsoft.com/office/drawing/2018/hyperlinkcolor" val="tx"/>
                    </a:ext>
                  </a:extLst>
                </a:hlinkClick>
              </a:rPr>
              <a:t>ramsaztechbytes.in</a:t>
            </a:r>
            <a:endParaRPr lang="en-US" dirty="0"/>
          </a:p>
        </p:txBody>
      </p:sp>
    </p:spTree>
    <p:extLst>
      <p:ext uri="{BB962C8B-B14F-4D97-AF65-F5344CB8AC3E}">
        <p14:creationId xmlns:p14="http://schemas.microsoft.com/office/powerpoint/2010/main" val="2984034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624831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737F70-64DD-4F8E-A3F2-F35BD386C627}"/>
              </a:ext>
            </a:extLst>
          </p:cNvPr>
          <p:cNvSpPr>
            <a:spLocks noGrp="1"/>
          </p:cNvSpPr>
          <p:nvPr>
            <p:ph type="title"/>
          </p:nvPr>
        </p:nvSpPr>
        <p:spPr/>
        <p:txBody>
          <a:bodyPr/>
          <a:lstStyle/>
          <a:p>
            <a:endParaRPr lang="en-IN"/>
          </a:p>
        </p:txBody>
      </p:sp>
      <p:sp>
        <p:nvSpPr>
          <p:cNvPr id="11" name="Text Placeholder 10">
            <a:extLst>
              <a:ext uri="{FF2B5EF4-FFF2-40B4-BE49-F238E27FC236}">
                <a16:creationId xmlns:a16="http://schemas.microsoft.com/office/drawing/2014/main" id="{66361145-5F34-4A6D-86DB-6D5F307771A9}"/>
              </a:ext>
            </a:extLst>
          </p:cNvPr>
          <p:cNvSpPr>
            <a:spLocks noGrp="1"/>
          </p:cNvSpPr>
          <p:nvPr>
            <p:ph type="body" sz="quarter" idx="12"/>
          </p:nvPr>
        </p:nvSpPr>
        <p:spPr/>
        <p:txBody>
          <a:bodyPr/>
          <a:lstStyle/>
          <a:p>
            <a:r>
              <a:rPr lang="en-IN" dirty="0"/>
              <a:t>Sriram Ganesan</a:t>
            </a:r>
          </a:p>
        </p:txBody>
      </p:sp>
      <p:sp>
        <p:nvSpPr>
          <p:cNvPr id="12" name="Text Placeholder 11">
            <a:extLst>
              <a:ext uri="{FF2B5EF4-FFF2-40B4-BE49-F238E27FC236}">
                <a16:creationId xmlns:a16="http://schemas.microsoft.com/office/drawing/2014/main" id="{E72446A7-5246-414F-80CA-48BFD60D377A}"/>
              </a:ext>
            </a:extLst>
          </p:cNvPr>
          <p:cNvSpPr>
            <a:spLocks noGrp="1"/>
          </p:cNvSpPr>
          <p:nvPr>
            <p:ph type="body" sz="quarter" idx="15"/>
          </p:nvPr>
        </p:nvSpPr>
        <p:spPr/>
        <p:txBody>
          <a:bodyPr/>
          <a:lstStyle/>
          <a:p>
            <a:r>
              <a:rPr lang="en-IN" dirty="0"/>
              <a:t>Architect- Cloud Transformation &amp; Engineering at Virtusa</a:t>
            </a:r>
          </a:p>
        </p:txBody>
      </p:sp>
      <p:sp>
        <p:nvSpPr>
          <p:cNvPr id="14" name="Text Placeholder 13">
            <a:extLst>
              <a:ext uri="{FF2B5EF4-FFF2-40B4-BE49-F238E27FC236}">
                <a16:creationId xmlns:a16="http://schemas.microsoft.com/office/drawing/2014/main" id="{E3DD20D9-1250-43D9-B819-A74C0C3B440F}"/>
              </a:ext>
            </a:extLst>
          </p:cNvPr>
          <p:cNvSpPr>
            <a:spLocks noGrp="1"/>
          </p:cNvSpPr>
          <p:nvPr>
            <p:ph type="body" sz="quarter" idx="17"/>
          </p:nvPr>
        </p:nvSpPr>
        <p:spPr/>
        <p:txBody>
          <a:bodyPr/>
          <a:lstStyle/>
          <a:p>
            <a:endParaRPr lang="en-IN" dirty="0"/>
          </a:p>
        </p:txBody>
      </p:sp>
      <p:sp>
        <p:nvSpPr>
          <p:cNvPr id="20" name="Text Placeholder 19">
            <a:extLst>
              <a:ext uri="{FF2B5EF4-FFF2-40B4-BE49-F238E27FC236}">
                <a16:creationId xmlns:a16="http://schemas.microsoft.com/office/drawing/2014/main" id="{5C003113-5092-40DF-9F55-ED688FF79157}"/>
              </a:ext>
            </a:extLst>
          </p:cNvPr>
          <p:cNvSpPr>
            <a:spLocks noGrp="1"/>
          </p:cNvSpPr>
          <p:nvPr>
            <p:ph type="body" sz="quarter" idx="20"/>
          </p:nvPr>
        </p:nvSpPr>
        <p:spPr>
          <a:xfrm>
            <a:off x="800229" y="2463467"/>
            <a:ext cx="8614704" cy="1069955"/>
          </a:xfrm>
        </p:spPr>
        <p:txBody>
          <a:bodyPr/>
          <a:lstStyle/>
          <a:p>
            <a:r>
              <a:rPr lang="en-IN" dirty="0"/>
              <a:t>An App Modernization Journey with Containers in the last mile</a:t>
            </a:r>
          </a:p>
        </p:txBody>
      </p:sp>
    </p:spTree>
    <p:extLst>
      <p:ext uri="{BB962C8B-B14F-4D97-AF65-F5344CB8AC3E}">
        <p14:creationId xmlns:p14="http://schemas.microsoft.com/office/powerpoint/2010/main" val="325674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1828800" y="2831942"/>
            <a:ext cx="10972800" cy="1405193"/>
          </a:xfrm>
        </p:spPr>
        <p:txBody>
          <a:bodyPr/>
          <a:lstStyle/>
          <a:p>
            <a:r>
              <a:rPr lang="en-IN" dirty="0"/>
              <a:t>AN APP MODERNIZATION JOURNEY WITH CONTAINERS IN THE LAST MILE</a:t>
            </a:r>
          </a:p>
        </p:txBody>
      </p:sp>
    </p:spTree>
    <p:extLst>
      <p:ext uri="{BB962C8B-B14F-4D97-AF65-F5344CB8AC3E}">
        <p14:creationId xmlns:p14="http://schemas.microsoft.com/office/powerpoint/2010/main" val="2942081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p:txBody>
          <a:bodyPr/>
          <a:lstStyle/>
          <a:p>
            <a:r>
              <a:rPr lang="en-IN" dirty="0"/>
              <a:t>Agenda</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0972800" cy="4924425"/>
          </a:xfrm>
        </p:spPr>
        <p:txBody>
          <a:bodyPr/>
          <a:lstStyle/>
          <a:p>
            <a:pPr marL="342900" indent="-342900">
              <a:buClr>
                <a:schemeClr val="accent3">
                  <a:lumMod val="60000"/>
                  <a:lumOff val="40000"/>
                </a:schemeClr>
              </a:buClr>
              <a:buFont typeface="Wingdings" panose="05000000000000000000" pitchFamily="2" charset="2"/>
              <a:buChar char="Ø"/>
            </a:pPr>
            <a:r>
              <a:rPr lang="en-IN" dirty="0"/>
              <a:t>Stage setting</a:t>
            </a:r>
          </a:p>
          <a:p>
            <a:pPr>
              <a:buClr>
                <a:schemeClr val="accent3">
                  <a:lumMod val="60000"/>
                  <a:lumOff val="40000"/>
                </a:schemeClr>
              </a:buClr>
            </a:pPr>
            <a:endParaRPr lang="en-IN" sz="2000" dirty="0"/>
          </a:p>
          <a:p>
            <a:pPr marL="617209" lvl="1" indent="-342900">
              <a:buClr>
                <a:schemeClr val="accent3">
                  <a:lumMod val="60000"/>
                  <a:lumOff val="40000"/>
                </a:schemeClr>
              </a:buClr>
              <a:buFont typeface="Wingdings" panose="05000000000000000000" pitchFamily="2" charset="2"/>
              <a:buChar char="Ø"/>
            </a:pPr>
            <a:r>
              <a:rPr lang="en-IN" sz="2000" dirty="0">
                <a:solidFill>
                  <a:schemeClr val="bg1"/>
                </a:solidFill>
                <a:cs typeface="Segoe UI" panose="020B0502040204020203" pitchFamily="34" charset="0"/>
              </a:rPr>
              <a:t>6- 7Rs in a Cloud adoption journey</a:t>
            </a:r>
          </a:p>
          <a:p>
            <a:pPr marL="617209" lvl="1" indent="-342900">
              <a:buClr>
                <a:schemeClr val="accent3">
                  <a:lumMod val="60000"/>
                  <a:lumOff val="40000"/>
                </a:schemeClr>
              </a:buClr>
              <a:buFont typeface="Wingdings" panose="05000000000000000000" pitchFamily="2" charset="2"/>
              <a:buChar char="Ø"/>
            </a:pPr>
            <a:r>
              <a:rPr lang="en-IN" sz="2000" dirty="0">
                <a:solidFill>
                  <a:schemeClr val="bg1"/>
                </a:solidFill>
                <a:cs typeface="Segoe UI" panose="020B0502040204020203" pitchFamily="34" charset="0"/>
              </a:rPr>
              <a:t>What an Application modernization approach is</a:t>
            </a:r>
          </a:p>
          <a:p>
            <a:pPr marL="342900" indent="-342900">
              <a:buClr>
                <a:schemeClr val="accent3">
                  <a:lumMod val="60000"/>
                  <a:lumOff val="40000"/>
                </a:schemeClr>
              </a:buClr>
              <a:buFont typeface="Wingdings" panose="05000000000000000000" pitchFamily="2" charset="2"/>
              <a:buChar char="Ø"/>
            </a:pPr>
            <a:r>
              <a:rPr lang="en-IN" dirty="0"/>
              <a:t>Parallel Evolution of Apps and Platform</a:t>
            </a:r>
          </a:p>
          <a:p>
            <a:pPr>
              <a:buClr>
                <a:schemeClr val="accent3">
                  <a:lumMod val="60000"/>
                  <a:lumOff val="40000"/>
                </a:schemeClr>
              </a:buClr>
            </a:pPr>
            <a:endParaRPr lang="en-IN" dirty="0"/>
          </a:p>
          <a:p>
            <a:pPr marL="342900" indent="-342900">
              <a:buClr>
                <a:schemeClr val="accent3">
                  <a:lumMod val="60000"/>
                  <a:lumOff val="40000"/>
                </a:schemeClr>
              </a:buClr>
              <a:buFont typeface="Wingdings" panose="05000000000000000000" pitchFamily="2" charset="2"/>
              <a:buChar char="Ø"/>
            </a:pPr>
            <a:r>
              <a:rPr lang="en-IN" dirty="0"/>
              <a:t>Reference to an E-Commerce App</a:t>
            </a:r>
          </a:p>
          <a:p>
            <a:pPr marL="342900" indent="-342900">
              <a:buClr>
                <a:schemeClr val="accent3">
                  <a:lumMod val="60000"/>
                  <a:lumOff val="40000"/>
                </a:schemeClr>
              </a:buClr>
              <a:buFont typeface="Wingdings" panose="05000000000000000000" pitchFamily="2" charset="2"/>
              <a:buChar char="Ø"/>
            </a:pPr>
            <a:endParaRPr lang="en-IN" dirty="0"/>
          </a:p>
          <a:p>
            <a:pPr marL="342900" indent="-342900">
              <a:buClr>
                <a:schemeClr val="accent3">
                  <a:lumMod val="60000"/>
                  <a:lumOff val="40000"/>
                </a:schemeClr>
              </a:buClr>
              <a:buFont typeface="Wingdings" panose="05000000000000000000" pitchFamily="2" charset="2"/>
              <a:buChar char="Ø"/>
            </a:pPr>
            <a:r>
              <a:rPr lang="en-IN" dirty="0"/>
              <a:t>Cloud native app deployment</a:t>
            </a:r>
          </a:p>
          <a:p>
            <a:pPr marL="342900" indent="-342900">
              <a:buClr>
                <a:schemeClr val="accent3">
                  <a:lumMod val="60000"/>
                  <a:lumOff val="40000"/>
                </a:schemeClr>
              </a:buClr>
              <a:buFont typeface="Wingdings" panose="05000000000000000000" pitchFamily="2" charset="2"/>
              <a:buChar char="Ø"/>
            </a:pPr>
            <a:endParaRPr lang="en-IN" dirty="0"/>
          </a:p>
          <a:p>
            <a:pPr marL="342900" indent="-342900">
              <a:buClr>
                <a:schemeClr val="accent3">
                  <a:lumMod val="60000"/>
                  <a:lumOff val="40000"/>
                </a:schemeClr>
              </a:buClr>
              <a:buFont typeface="Wingdings" panose="05000000000000000000" pitchFamily="2" charset="2"/>
              <a:buChar char="Ø"/>
            </a:pPr>
            <a:r>
              <a:rPr lang="en-IN" dirty="0"/>
              <a:t>Modernization approach</a:t>
            </a:r>
          </a:p>
          <a:p>
            <a:pPr marL="342900" indent="-342900">
              <a:buClr>
                <a:schemeClr val="accent3">
                  <a:lumMod val="60000"/>
                  <a:lumOff val="40000"/>
                </a:schemeClr>
              </a:buClr>
              <a:buFont typeface="Wingdings" panose="05000000000000000000" pitchFamily="2" charset="2"/>
              <a:buChar char="Ø"/>
            </a:pPr>
            <a:endParaRPr lang="en-IN" dirty="0"/>
          </a:p>
          <a:p>
            <a:pPr marL="342900" indent="-342900">
              <a:buClr>
                <a:schemeClr val="accent3">
                  <a:lumMod val="60000"/>
                  <a:lumOff val="40000"/>
                </a:schemeClr>
              </a:buClr>
              <a:buFont typeface="Wingdings" panose="05000000000000000000" pitchFamily="2" charset="2"/>
              <a:buChar char="Ø"/>
            </a:pPr>
            <a:r>
              <a:rPr lang="en-IN" dirty="0"/>
              <a:t>Target state (containers in the last mile)</a:t>
            </a:r>
          </a:p>
        </p:txBody>
      </p:sp>
    </p:spTree>
    <p:extLst>
      <p:ext uri="{BB962C8B-B14F-4D97-AF65-F5344CB8AC3E}">
        <p14:creationId xmlns:p14="http://schemas.microsoft.com/office/powerpoint/2010/main" val="29053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766038"/>
            <a:ext cx="9271817" cy="598318"/>
          </a:xfrm>
        </p:spPr>
        <p:txBody>
          <a:bodyPr/>
          <a:lstStyle/>
          <a:p>
            <a:r>
              <a:rPr lang="en-IN" dirty="0"/>
              <a:t>6-7Rs of Cloud Adoption</a:t>
            </a:r>
          </a:p>
        </p:txBody>
      </p:sp>
      <p:pic>
        <p:nvPicPr>
          <p:cNvPr id="3" name="Picture 2">
            <a:extLst>
              <a:ext uri="{FF2B5EF4-FFF2-40B4-BE49-F238E27FC236}">
                <a16:creationId xmlns:a16="http://schemas.microsoft.com/office/drawing/2014/main" id="{9F0EF344-99FE-D9A6-AEF6-E65280279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346" y="1657656"/>
            <a:ext cx="12054914" cy="5575657"/>
          </a:xfrm>
          <a:prstGeom prst="rect">
            <a:avLst/>
          </a:prstGeom>
        </p:spPr>
      </p:pic>
      <p:sp>
        <p:nvSpPr>
          <p:cNvPr id="6" name="Rectangle 5">
            <a:extLst>
              <a:ext uri="{FF2B5EF4-FFF2-40B4-BE49-F238E27FC236}">
                <a16:creationId xmlns:a16="http://schemas.microsoft.com/office/drawing/2014/main" id="{42960915-E14A-DE85-DC45-1537375659BB}"/>
              </a:ext>
            </a:extLst>
          </p:cNvPr>
          <p:cNvSpPr/>
          <p:nvPr/>
        </p:nvSpPr>
        <p:spPr bwMode="auto">
          <a:xfrm>
            <a:off x="10072047" y="6543343"/>
            <a:ext cx="2889956" cy="6899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1200" dirty="0">
                <a:solidFill>
                  <a:schemeClr val="tx1"/>
                </a:solidFill>
                <a:ea typeface="Segoe UI" pitchFamily="34" charset="0"/>
                <a:cs typeface="Segoe UI" pitchFamily="34" charset="0"/>
              </a:rPr>
              <a:t>https://www.evoquedcs.com/blog/revisiting-the-7-r-s-of-cloud-migration-for-digital-transformation</a:t>
            </a:r>
          </a:p>
        </p:txBody>
      </p:sp>
    </p:spTree>
    <p:extLst>
      <p:ext uri="{BB962C8B-B14F-4D97-AF65-F5344CB8AC3E}">
        <p14:creationId xmlns:p14="http://schemas.microsoft.com/office/powerpoint/2010/main" val="2011415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167746"/>
            <a:ext cx="9924214" cy="1196610"/>
          </a:xfrm>
        </p:spPr>
        <p:txBody>
          <a:bodyPr/>
          <a:lstStyle/>
          <a:p>
            <a:r>
              <a:rPr lang="en-IN" dirty="0"/>
              <a:t>What is App Modernization (or) Innovation</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5" y="1865462"/>
            <a:ext cx="10824131" cy="4062651"/>
          </a:xfrm>
        </p:spPr>
        <p:txBody>
          <a:bodyPr/>
          <a:lstStyle/>
          <a:p>
            <a:pPr marL="342900" indent="-342900" algn="l">
              <a:buClr>
                <a:schemeClr val="accent3">
                  <a:lumMod val="60000"/>
                  <a:lumOff val="40000"/>
                </a:schemeClr>
              </a:buClr>
              <a:buFont typeface="Wingdings" panose="05000000000000000000" pitchFamily="2" charset="2"/>
              <a:buChar char="Ø"/>
            </a:pPr>
            <a:r>
              <a:rPr lang="en-US" b="0" i="0" dirty="0">
                <a:effectLst/>
                <a:latin typeface="Clarity City"/>
              </a:rPr>
              <a:t>The process of </a:t>
            </a:r>
            <a:r>
              <a:rPr lang="en-US" b="0" i="1" dirty="0">
                <a:effectLst/>
                <a:latin typeface="Clarity City"/>
              </a:rPr>
              <a:t>modernizing the features, internal architecture, and/or platform infrastructure</a:t>
            </a:r>
            <a:r>
              <a:rPr lang="en-US" b="0" i="0" dirty="0">
                <a:effectLst/>
                <a:latin typeface="Clarity City"/>
              </a:rPr>
              <a:t> of existing legacy applications</a:t>
            </a:r>
          </a:p>
          <a:p>
            <a:pPr marL="342900" indent="-342900" algn="l">
              <a:buClr>
                <a:schemeClr val="accent3">
                  <a:lumMod val="60000"/>
                  <a:lumOff val="40000"/>
                </a:schemeClr>
              </a:buClr>
              <a:buFont typeface="Wingdings" panose="05000000000000000000" pitchFamily="2" charset="2"/>
              <a:buChar char="Ø"/>
            </a:pPr>
            <a:endParaRPr lang="en-US" b="0" i="0" dirty="0">
              <a:effectLst/>
              <a:latin typeface="Clarity City"/>
            </a:endParaRPr>
          </a:p>
          <a:p>
            <a:pPr marL="342900" indent="-342900" algn="l">
              <a:buClr>
                <a:schemeClr val="accent3">
                  <a:lumMod val="60000"/>
                  <a:lumOff val="40000"/>
                </a:schemeClr>
              </a:buClr>
              <a:buFont typeface="Wingdings" panose="05000000000000000000" pitchFamily="2" charset="2"/>
              <a:buChar char="Ø"/>
            </a:pPr>
            <a:r>
              <a:rPr lang="en-US" b="0" i="0" dirty="0">
                <a:effectLst/>
                <a:latin typeface="Clarity City"/>
              </a:rPr>
              <a:t>Organizations </a:t>
            </a:r>
            <a:r>
              <a:rPr lang="en-US" b="0" i="1" dirty="0">
                <a:effectLst/>
                <a:latin typeface="Clarity City"/>
              </a:rPr>
              <a:t>create new business value</a:t>
            </a:r>
            <a:r>
              <a:rPr lang="en-US" b="0" i="0" dirty="0">
                <a:effectLst/>
                <a:latin typeface="Clarity City"/>
              </a:rPr>
              <a:t> from aging applications by updating them with modern, well-aligned capabilities and features</a:t>
            </a:r>
          </a:p>
          <a:p>
            <a:pPr marL="342900" indent="-342900" algn="l">
              <a:buClr>
                <a:schemeClr val="accent3">
                  <a:lumMod val="60000"/>
                  <a:lumOff val="40000"/>
                </a:schemeClr>
              </a:buClr>
              <a:buFont typeface="Wingdings" panose="05000000000000000000" pitchFamily="2" charset="2"/>
              <a:buChar char="Ø"/>
            </a:pPr>
            <a:endParaRPr lang="en-US" b="0" i="0" dirty="0">
              <a:effectLst/>
              <a:latin typeface="Clarity City"/>
            </a:endParaRPr>
          </a:p>
          <a:p>
            <a:pPr marL="342900" indent="-342900" algn="l">
              <a:buClr>
                <a:schemeClr val="accent3">
                  <a:lumMod val="60000"/>
                  <a:lumOff val="40000"/>
                </a:schemeClr>
              </a:buClr>
              <a:buFont typeface="Wingdings" panose="05000000000000000000" pitchFamily="2" charset="2"/>
              <a:buChar char="Ø"/>
            </a:pPr>
            <a:r>
              <a:rPr lang="en-US" b="0" i="0" dirty="0">
                <a:effectLst/>
                <a:latin typeface="Clarity City"/>
              </a:rPr>
              <a:t>Many application modernization approaches are focused on </a:t>
            </a:r>
            <a:r>
              <a:rPr lang="en-US" b="0" i="1" dirty="0">
                <a:effectLst/>
                <a:latin typeface="Clarity City"/>
              </a:rPr>
              <a:t>bringing monolithic, on-premises applications into cloud-native architecture and release patterns</a:t>
            </a:r>
            <a:r>
              <a:rPr lang="en-US" b="0" i="0" dirty="0">
                <a:effectLst/>
                <a:latin typeface="Clarity City"/>
              </a:rPr>
              <a:t>—specifically, modern application development processes such as microservices &amp; DevOps</a:t>
            </a:r>
          </a:p>
          <a:p>
            <a:pPr>
              <a:buClr>
                <a:schemeClr val="accent3">
                  <a:lumMod val="60000"/>
                  <a:lumOff val="40000"/>
                </a:schemeClr>
              </a:buClr>
            </a:pPr>
            <a:r>
              <a:rPr lang="en-IN" dirty="0"/>
              <a:t>				</a:t>
            </a:r>
            <a:r>
              <a:rPr lang="en-IN" sz="1600" dirty="0"/>
              <a:t>Ref: https://avinetworks.com/glossary/application-modernization/</a:t>
            </a:r>
            <a:endParaRPr lang="en-IN" dirty="0"/>
          </a:p>
        </p:txBody>
      </p:sp>
    </p:spTree>
    <p:extLst>
      <p:ext uri="{BB962C8B-B14F-4D97-AF65-F5344CB8AC3E}">
        <p14:creationId xmlns:p14="http://schemas.microsoft.com/office/powerpoint/2010/main" val="71729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66051"/>
            <a:ext cx="10972800" cy="598305"/>
          </a:xfrm>
        </p:spPr>
        <p:txBody>
          <a:bodyPr/>
          <a:lstStyle/>
          <a:p>
            <a:r>
              <a:rPr lang="en-IN" dirty="0"/>
              <a:t>Evolution of apps in relation to the platform</a:t>
            </a:r>
          </a:p>
        </p:txBody>
      </p:sp>
      <p:sp>
        <p:nvSpPr>
          <p:cNvPr id="5" name="Text Placeholder 4">
            <a:extLst>
              <a:ext uri="{FF2B5EF4-FFF2-40B4-BE49-F238E27FC236}">
                <a16:creationId xmlns:a16="http://schemas.microsoft.com/office/drawing/2014/main" id="{D231936F-F3F9-4D87-AEDF-B036050C2300}"/>
              </a:ext>
            </a:extLst>
          </p:cNvPr>
          <p:cNvSpPr>
            <a:spLocks noGrp="1"/>
          </p:cNvSpPr>
          <p:nvPr>
            <p:ph type="body" sz="quarter" idx="12"/>
          </p:nvPr>
        </p:nvSpPr>
        <p:spPr>
          <a:xfrm>
            <a:off x="1300136" y="1865461"/>
            <a:ext cx="10972800" cy="4431983"/>
          </a:xfrm>
        </p:spPr>
        <p:txBody>
          <a:bodyPr/>
          <a:lstStyle/>
          <a:p>
            <a:pPr rtl="0" fontAlgn="ctr">
              <a:spcBef>
                <a:spcPts val="0"/>
              </a:spcBef>
              <a:spcAft>
                <a:spcPts val="0"/>
              </a:spcAft>
            </a:pPr>
            <a:r>
              <a:rPr lang="en-IN" b="0" i="0" dirty="0">
                <a:effectLst/>
                <a:latin typeface="Clarity City"/>
              </a:rPr>
              <a:t>Evolution of the apps can be made less dependent on the evolution of the cloud platform services, as far managed services like AKS are concerned</a:t>
            </a:r>
          </a:p>
          <a:p>
            <a:pPr rtl="0" fontAlgn="ctr">
              <a:spcBef>
                <a:spcPts val="0"/>
              </a:spcBef>
              <a:spcAft>
                <a:spcPts val="0"/>
              </a:spcAft>
            </a:pPr>
            <a:endParaRPr lang="en-IN" b="0" i="0" dirty="0">
              <a:effectLst/>
              <a:latin typeface="Clarity City"/>
            </a:endParaRPr>
          </a:p>
          <a:p>
            <a:pPr marL="800100" lvl="1" indent="-342900" rtl="0" fontAlgn="ctr">
              <a:spcBef>
                <a:spcPts val="0"/>
              </a:spcBef>
              <a:spcAft>
                <a:spcPts val="0"/>
              </a:spcAft>
              <a:buClr>
                <a:schemeClr val="accent3">
                  <a:lumMod val="60000"/>
                  <a:lumOff val="40000"/>
                </a:schemeClr>
              </a:buClr>
              <a:buFont typeface="Wingdings" panose="05000000000000000000" pitchFamily="2" charset="2"/>
              <a:buChar char="Ø"/>
            </a:pPr>
            <a:r>
              <a:rPr lang="en-IN" sz="2400" b="0" i="0" dirty="0">
                <a:solidFill>
                  <a:schemeClr val="bg1"/>
                </a:solidFill>
                <a:effectLst/>
                <a:latin typeface="Clarity City"/>
              </a:rPr>
              <a:t>Product teams can focus on developing their services and apps not worrying about the hosting solution</a:t>
            </a:r>
          </a:p>
          <a:p>
            <a:pPr marL="457200" lvl="1" rtl="0" fontAlgn="ctr">
              <a:spcBef>
                <a:spcPts val="0"/>
              </a:spcBef>
              <a:spcAft>
                <a:spcPts val="0"/>
              </a:spcAft>
              <a:buClr>
                <a:schemeClr val="accent3">
                  <a:lumMod val="60000"/>
                  <a:lumOff val="40000"/>
                </a:schemeClr>
              </a:buClr>
            </a:pPr>
            <a:endParaRPr lang="en-IN" sz="2400" b="0" i="0" dirty="0">
              <a:solidFill>
                <a:schemeClr val="bg1"/>
              </a:solidFill>
              <a:effectLst/>
              <a:latin typeface="Clarity City"/>
            </a:endParaRPr>
          </a:p>
          <a:p>
            <a:pPr marL="800100" lvl="1" indent="-342900" fontAlgn="ctr">
              <a:spcAft>
                <a:spcPts val="0"/>
              </a:spcAft>
              <a:buClr>
                <a:schemeClr val="accent3">
                  <a:lumMod val="60000"/>
                  <a:lumOff val="40000"/>
                </a:schemeClr>
              </a:buClr>
              <a:buFont typeface="Wingdings" panose="05000000000000000000" pitchFamily="2" charset="2"/>
              <a:buChar char="Ø"/>
            </a:pPr>
            <a:r>
              <a:rPr lang="en-IN" sz="2400" b="0" i="0" dirty="0">
                <a:solidFill>
                  <a:schemeClr val="bg1"/>
                </a:solidFill>
                <a:effectLst/>
                <a:latin typeface="Clarity City"/>
              </a:rPr>
              <a:t>App/service teams can focus on the programming model and the e2e business logic that would tie the distributed pieces of the application</a:t>
            </a:r>
          </a:p>
          <a:p>
            <a:pPr marL="457200" lvl="1" rtl="0" fontAlgn="ctr">
              <a:spcBef>
                <a:spcPts val="0"/>
              </a:spcBef>
              <a:spcAft>
                <a:spcPts val="0"/>
              </a:spcAft>
              <a:buClr>
                <a:schemeClr val="accent3">
                  <a:lumMod val="60000"/>
                  <a:lumOff val="40000"/>
                </a:schemeClr>
              </a:buClr>
            </a:pPr>
            <a:endParaRPr lang="en-IN" sz="2400" b="0" i="0" dirty="0">
              <a:solidFill>
                <a:schemeClr val="bg1"/>
              </a:solidFill>
              <a:effectLst/>
              <a:latin typeface="Clarity City"/>
            </a:endParaRPr>
          </a:p>
          <a:p>
            <a:pPr marL="800100" lvl="1" indent="-342900" rtl="0" fontAlgn="ctr">
              <a:spcBef>
                <a:spcPts val="0"/>
              </a:spcBef>
              <a:spcAft>
                <a:spcPts val="0"/>
              </a:spcAft>
              <a:buClr>
                <a:schemeClr val="accent3">
                  <a:lumMod val="60000"/>
                  <a:lumOff val="40000"/>
                </a:schemeClr>
              </a:buClr>
              <a:buFont typeface="Wingdings" panose="05000000000000000000" pitchFamily="2" charset="2"/>
              <a:buChar char="Ø"/>
            </a:pPr>
            <a:r>
              <a:rPr lang="en-IN" sz="2400" b="0" i="0" dirty="0">
                <a:solidFill>
                  <a:schemeClr val="bg1"/>
                </a:solidFill>
                <a:effectLst/>
                <a:latin typeface="Clarity City"/>
              </a:rPr>
              <a:t>Choice of Integration services should be made to not depend on the hosting decision of the services (IAAS or PAAS)</a:t>
            </a:r>
          </a:p>
          <a:p>
            <a:pPr marL="457200" lvl="1" rtl="0" fontAlgn="ctr">
              <a:spcBef>
                <a:spcPts val="0"/>
              </a:spcBef>
              <a:spcAft>
                <a:spcPts val="0"/>
              </a:spcAft>
              <a:buClr>
                <a:schemeClr val="accent3">
                  <a:lumMod val="60000"/>
                  <a:lumOff val="40000"/>
                </a:schemeClr>
              </a:buClr>
            </a:pPr>
            <a:r>
              <a:rPr lang="en-IN" sz="2400" b="0" i="0" dirty="0">
                <a:solidFill>
                  <a:schemeClr val="bg1"/>
                </a:solidFill>
                <a:effectLst/>
                <a:latin typeface="Clarity City"/>
              </a:rPr>
              <a:t> </a:t>
            </a:r>
            <a:endParaRPr lang="en-IN" dirty="0"/>
          </a:p>
        </p:txBody>
      </p:sp>
    </p:spTree>
    <p:extLst>
      <p:ext uri="{BB962C8B-B14F-4D97-AF65-F5344CB8AC3E}">
        <p14:creationId xmlns:p14="http://schemas.microsoft.com/office/powerpoint/2010/main" val="100994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256360"/>
            <a:ext cx="9271817" cy="1107996"/>
          </a:xfrm>
        </p:spPr>
        <p:txBody>
          <a:bodyPr/>
          <a:lstStyle/>
          <a:p>
            <a:r>
              <a:rPr lang="en-IN" sz="4000" dirty="0"/>
              <a:t>A Hypothetical Case- Comparison of Maturity Timelines </a:t>
            </a:r>
          </a:p>
        </p:txBody>
      </p:sp>
      <p:pic>
        <p:nvPicPr>
          <p:cNvPr id="5" name="Picture 4">
            <a:extLst>
              <a:ext uri="{FF2B5EF4-FFF2-40B4-BE49-F238E27FC236}">
                <a16:creationId xmlns:a16="http://schemas.microsoft.com/office/drawing/2014/main" id="{81C2E11E-1AE7-4448-D283-650EC9553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088" y="1444978"/>
            <a:ext cx="11850624" cy="6528262"/>
          </a:xfrm>
          <a:prstGeom prst="rect">
            <a:avLst/>
          </a:prstGeom>
        </p:spPr>
      </p:pic>
    </p:spTree>
    <p:extLst>
      <p:ext uri="{BB962C8B-B14F-4D97-AF65-F5344CB8AC3E}">
        <p14:creationId xmlns:p14="http://schemas.microsoft.com/office/powerpoint/2010/main" val="1980235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367160"/>
            <a:ext cx="9271817" cy="997196"/>
          </a:xfrm>
        </p:spPr>
        <p:txBody>
          <a:bodyPr/>
          <a:lstStyle/>
          <a:p>
            <a:r>
              <a:rPr lang="en-IN" sz="3600" dirty="0"/>
              <a:t>Reference : E-Commerce App Architecture  (HL Integration Architecture)</a:t>
            </a:r>
          </a:p>
        </p:txBody>
      </p:sp>
      <p:pic>
        <p:nvPicPr>
          <p:cNvPr id="3" name="Picture 2">
            <a:extLst>
              <a:ext uri="{FF2B5EF4-FFF2-40B4-BE49-F238E27FC236}">
                <a16:creationId xmlns:a16="http://schemas.microsoft.com/office/drawing/2014/main" id="{63D726BB-A99F-EBF8-C809-52C01B35C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936" y="1557867"/>
            <a:ext cx="10630259" cy="6100352"/>
          </a:xfrm>
          <a:prstGeom prst="rect">
            <a:avLst/>
          </a:prstGeom>
        </p:spPr>
      </p:pic>
    </p:spTree>
    <p:extLst>
      <p:ext uri="{BB962C8B-B14F-4D97-AF65-F5344CB8AC3E}">
        <p14:creationId xmlns:p14="http://schemas.microsoft.com/office/powerpoint/2010/main" val="2054004948"/>
      </p:ext>
    </p:extLst>
  </p:cSld>
  <p:clrMapOvr>
    <a:masterClrMapping/>
  </p:clrMapOvr>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customXml/itemProps2.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661D46-9602-48E1-9F42-2B7287AF02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752</Words>
  <Application>Microsoft Office PowerPoint</Application>
  <PresentationFormat>Custom</PresentationFormat>
  <Paragraphs>93</Paragraphs>
  <Slides>21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Segoe UI</vt:lpstr>
      <vt:lpstr>Segoe UI Semibold (Headings)</vt:lpstr>
      <vt:lpstr>Poppins Light</vt:lpstr>
      <vt:lpstr>Poppins</vt:lpstr>
      <vt:lpstr>Clarity City</vt:lpstr>
      <vt:lpstr>Calibri</vt:lpstr>
      <vt:lpstr>Segoe UI Semibold</vt:lpstr>
      <vt:lpstr>Wingdings</vt:lpstr>
      <vt:lpstr>Arial</vt:lpstr>
      <vt:lpstr>Document template - Corp grid</vt:lpstr>
      <vt:lpstr>1_Document template - Corp grid</vt:lpstr>
      <vt:lpstr>PowerPoint Presentation</vt:lpstr>
      <vt:lpstr>Sriram Ganesan</vt:lpstr>
      <vt:lpstr>AN APP MODERNIZATION JOURNEY WITH CONTAINERS IN THE LAST MILE</vt:lpstr>
      <vt:lpstr>Agenda</vt:lpstr>
      <vt:lpstr>6-7Rs of Cloud Adoption</vt:lpstr>
      <vt:lpstr>What is App Modernization (or) Innovation</vt:lpstr>
      <vt:lpstr>Evolution of apps in relation to the platform</vt:lpstr>
      <vt:lpstr>A Hypothetical Case- Comparison of Maturity Timelines </vt:lpstr>
      <vt:lpstr>Reference : E-Commerce App Architecture  (HL Integration Architecture)</vt:lpstr>
      <vt:lpstr>App design &amp; development </vt:lpstr>
      <vt:lpstr>Cloud native app deployment choices</vt:lpstr>
      <vt:lpstr>Azure Functions on Kubernetes with KEDA</vt:lpstr>
      <vt:lpstr>KEDA with Function Pods &amp; Custom Scalers</vt:lpstr>
      <vt:lpstr>Azure Functions on Kubernetes with KEDA</vt:lpstr>
      <vt:lpstr>Deploying Function pods to AKS – Azure Function Core Tools</vt:lpstr>
      <vt:lpstr>Azure Functions on Kubernetes with KEDA</vt:lpstr>
      <vt:lpstr>Demo: Packaging &amp; Deploying Function apps to AKS</vt:lpstr>
      <vt:lpstr>References</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12</cp:revision>
  <dcterms:created xsi:type="dcterms:W3CDTF">2020-10-17T05:30:34Z</dcterms:created>
  <dcterms:modified xsi:type="dcterms:W3CDTF">2022-10-21T02:37:36Z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